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Lst>
  <p:notesMasterIdLst>
    <p:notesMasterId r:id="rId72"/>
  </p:notesMasterIdLst>
  <p:sldIdLst>
    <p:sldId id="289" r:id="rId6"/>
    <p:sldId id="258" r:id="rId7"/>
    <p:sldId id="332" r:id="rId8"/>
    <p:sldId id="333" r:id="rId9"/>
    <p:sldId id="429" r:id="rId10"/>
    <p:sldId id="293" r:id="rId11"/>
    <p:sldId id="432" r:id="rId12"/>
    <p:sldId id="308" r:id="rId13"/>
    <p:sldId id="431" r:id="rId14"/>
    <p:sldId id="428" r:id="rId15"/>
    <p:sldId id="385" r:id="rId16"/>
    <p:sldId id="386" r:id="rId17"/>
    <p:sldId id="387" r:id="rId18"/>
    <p:sldId id="376" r:id="rId19"/>
    <p:sldId id="342" r:id="rId20"/>
    <p:sldId id="343" r:id="rId21"/>
    <p:sldId id="344" r:id="rId22"/>
    <p:sldId id="346" r:id="rId23"/>
    <p:sldId id="347" r:id="rId24"/>
    <p:sldId id="348" r:id="rId25"/>
    <p:sldId id="415" r:id="rId26"/>
    <p:sldId id="416" r:id="rId27"/>
    <p:sldId id="418" r:id="rId28"/>
    <p:sldId id="419" r:id="rId29"/>
    <p:sldId id="420" r:id="rId30"/>
    <p:sldId id="422" r:id="rId31"/>
    <p:sldId id="423" r:id="rId32"/>
    <p:sldId id="424" r:id="rId33"/>
    <p:sldId id="425" r:id="rId34"/>
    <p:sldId id="316" r:id="rId35"/>
    <p:sldId id="317" r:id="rId36"/>
    <p:sldId id="318" r:id="rId37"/>
    <p:sldId id="319" r:id="rId38"/>
    <p:sldId id="321" r:id="rId39"/>
    <p:sldId id="322" r:id="rId40"/>
    <p:sldId id="323" r:id="rId41"/>
    <p:sldId id="259" r:id="rId42"/>
    <p:sldId id="303" r:id="rId43"/>
    <p:sldId id="310" r:id="rId44"/>
    <p:sldId id="299" r:id="rId45"/>
    <p:sldId id="311" r:id="rId46"/>
    <p:sldId id="312" r:id="rId47"/>
    <p:sldId id="315" r:id="rId48"/>
    <p:sldId id="393" r:id="rId49"/>
    <p:sldId id="398" r:id="rId50"/>
    <p:sldId id="399" r:id="rId51"/>
    <p:sldId id="409" r:id="rId52"/>
    <p:sldId id="394" r:id="rId53"/>
    <p:sldId id="395" r:id="rId54"/>
    <p:sldId id="408" r:id="rId55"/>
    <p:sldId id="375" r:id="rId56"/>
    <p:sldId id="334" r:id="rId57"/>
    <p:sldId id="335" r:id="rId58"/>
    <p:sldId id="336" r:id="rId59"/>
    <p:sldId id="338" r:id="rId60"/>
    <p:sldId id="339" r:id="rId61"/>
    <p:sldId id="340" r:id="rId62"/>
    <p:sldId id="377" r:id="rId63"/>
    <p:sldId id="350" r:id="rId64"/>
    <p:sldId id="351" r:id="rId65"/>
    <p:sldId id="352" r:id="rId66"/>
    <p:sldId id="378" r:id="rId67"/>
    <p:sldId id="358" r:id="rId68"/>
    <p:sldId id="382" r:id="rId69"/>
    <p:sldId id="412" r:id="rId70"/>
    <p:sldId id="40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ntroduction and Overview" id="{05D62AEA-B7AB-4C56-A851-56597DC6F4B9}">
          <p14:sldIdLst>
            <p14:sldId id="289"/>
            <p14:sldId id="258"/>
            <p14:sldId id="332"/>
            <p14:sldId id="333"/>
            <p14:sldId id="429"/>
            <p14:sldId id="293"/>
            <p14:sldId id="432"/>
          </p14:sldIdLst>
        </p14:section>
        <p14:section name="Section 2: Scoring and Reporting" id="{E246FDA6-09C4-4D8E-B149-7072686E065D}">
          <p14:sldIdLst>
            <p14:sldId id="308"/>
            <p14:sldId id="431"/>
            <p14:sldId id="428"/>
            <p14:sldId id="385"/>
            <p14:sldId id="386"/>
            <p14:sldId id="387"/>
            <p14:sldId id="376"/>
            <p14:sldId id="342"/>
            <p14:sldId id="343"/>
            <p14:sldId id="344"/>
            <p14:sldId id="346"/>
            <p14:sldId id="347"/>
            <p14:sldId id="348"/>
            <p14:sldId id="415"/>
            <p14:sldId id="416"/>
            <p14:sldId id="418"/>
            <p14:sldId id="419"/>
            <p14:sldId id="420"/>
            <p14:sldId id="422"/>
            <p14:sldId id="423"/>
            <p14:sldId id="424"/>
            <p14:sldId id="425"/>
            <p14:sldId id="316"/>
            <p14:sldId id="317"/>
            <p14:sldId id="318"/>
            <p14:sldId id="319"/>
            <p14:sldId id="321"/>
            <p14:sldId id="322"/>
            <p14:sldId id="323"/>
            <p14:sldId id="259"/>
            <p14:sldId id="303"/>
            <p14:sldId id="310"/>
            <p14:sldId id="299"/>
            <p14:sldId id="311"/>
            <p14:sldId id="312"/>
            <p14:sldId id="315"/>
            <p14:sldId id="393"/>
            <p14:sldId id="398"/>
            <p14:sldId id="399"/>
            <p14:sldId id="409"/>
            <p14:sldId id="394"/>
            <p14:sldId id="395"/>
            <p14:sldId id="408"/>
            <p14:sldId id="375"/>
            <p14:sldId id="334"/>
            <p14:sldId id="335"/>
            <p14:sldId id="336"/>
            <p14:sldId id="338"/>
            <p14:sldId id="339"/>
            <p14:sldId id="340"/>
            <p14:sldId id="377"/>
            <p14:sldId id="350"/>
            <p14:sldId id="351"/>
            <p14:sldId id="352"/>
            <p14:sldId id="378"/>
            <p14:sldId id="358"/>
            <p14:sldId id="382"/>
            <p14:sldId id="412"/>
          </p14:sldIdLst>
        </p14:section>
        <p14:section name="Section 3: Additional Resources" id="{0E094D0F-4500-432E-8701-6A46E04DC0EF}">
          <p14:sldIdLst>
            <p14:sldId id="40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ennifer Strittmatter" initials="JS" lastIdx="33" clrIdx="6">
    <p:extLst>
      <p:ext uri="{19B8F6BF-5375-455C-9EA6-DF929625EA0E}">
        <p15:presenceInfo xmlns:p15="http://schemas.microsoft.com/office/powerpoint/2012/main" userId="S::jennifer.strittmatter@cambiumassessment.com::e8934ff7-9e4a-4c8d-9513-cfdab75a79b2" providerId="AD"/>
      </p:ext>
    </p:extLst>
  </p:cmAuthor>
  <p:cmAuthor id="1" name="Will Piferrer" initials="WP" lastIdx="10" clrIdx="0">
    <p:extLst>
      <p:ext uri="{19B8F6BF-5375-455C-9EA6-DF929625EA0E}">
        <p15:presenceInfo xmlns:p15="http://schemas.microsoft.com/office/powerpoint/2012/main" userId="Will Piferrer" providerId="None"/>
      </p:ext>
    </p:extLst>
  </p:cmAuthor>
  <p:cmAuthor id="2" name="Reynolds, Emily" initials="RE" lastIdx="27" clrIdx="1">
    <p:extLst>
      <p:ext uri="{19B8F6BF-5375-455C-9EA6-DF929625EA0E}">
        <p15:presenceInfo xmlns:p15="http://schemas.microsoft.com/office/powerpoint/2012/main" userId="S::Emily.Reynolds@tea.texas.gov::423f4b85-2159-4e3f-abec-da65fcabecda" providerId="AD"/>
      </p:ext>
    </p:extLst>
  </p:cmAuthor>
  <p:cmAuthor id="3" name="Alexander, Carrie" initials="AC" lastIdx="12" clrIdx="2">
    <p:extLst>
      <p:ext uri="{19B8F6BF-5375-455C-9EA6-DF929625EA0E}">
        <p15:presenceInfo xmlns:p15="http://schemas.microsoft.com/office/powerpoint/2012/main" userId="S::Carrie.Alexander@tea.texas.gov::865323a8-e5cc-4d9d-8cb4-92f1d4b2679e" providerId="AD"/>
      </p:ext>
    </p:extLst>
  </p:cmAuthor>
  <p:cmAuthor id="4" name="Rozunick, Christine" initials="RC" lastIdx="7" clrIdx="3">
    <p:extLst>
      <p:ext uri="{19B8F6BF-5375-455C-9EA6-DF929625EA0E}">
        <p15:presenceInfo xmlns:p15="http://schemas.microsoft.com/office/powerpoint/2012/main" userId="S::christine.rozunick@tea.texas.gov::9189d695-0601-4f6e-8163-2eccb76dd352" providerId="AD"/>
      </p:ext>
    </p:extLst>
  </p:cmAuthor>
  <p:cmAuthor id="5" name="Katie Hamano" initials="KH" lastIdx="12" clrIdx="4">
    <p:extLst>
      <p:ext uri="{19B8F6BF-5375-455C-9EA6-DF929625EA0E}">
        <p15:presenceInfo xmlns:p15="http://schemas.microsoft.com/office/powerpoint/2012/main" userId="S::katie.hamano@cambiumassessment.com::8693d056-5e10-475f-aeca-efd734501f16" providerId="AD"/>
      </p:ext>
    </p:extLst>
  </p:cmAuthor>
  <p:cmAuthor id="6" name="Kate Aldana" initials="KA" lastIdx="64" clrIdx="5">
    <p:extLst>
      <p:ext uri="{19B8F6BF-5375-455C-9EA6-DF929625EA0E}">
        <p15:presenceInfo xmlns:p15="http://schemas.microsoft.com/office/powerpoint/2012/main" userId="Kate Alda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FAFA"/>
    <a:srgbClr val="0D6C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8B2F5-AD4F-4692-9472-228F9B42CEC5}"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DCFE5-1A7A-4394-BDBF-4383902A179D}" type="slidenum">
              <a:rPr lang="en-US" smtClean="0"/>
              <a:t>‹#›</a:t>
            </a:fld>
            <a:endParaRPr lang="en-US"/>
          </a:p>
        </p:txBody>
      </p:sp>
    </p:spTree>
    <p:extLst>
      <p:ext uri="{BB962C8B-B14F-4D97-AF65-F5344CB8AC3E}">
        <p14:creationId xmlns:p14="http://schemas.microsoft.com/office/powerpoint/2010/main" val="1294150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8DCFE5-1A7A-4394-BDBF-4383902A179D}" type="slidenum">
              <a:rPr lang="en-US" smtClean="0"/>
              <a:t>2</a:t>
            </a:fld>
            <a:endParaRPr lang="en-US"/>
          </a:p>
        </p:txBody>
      </p:sp>
    </p:spTree>
    <p:extLst>
      <p:ext uri="{BB962C8B-B14F-4D97-AF65-F5344CB8AC3E}">
        <p14:creationId xmlns:p14="http://schemas.microsoft.com/office/powerpoint/2010/main" val="248891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ED24E5-3A5D-4292-A8E2-C8927FAB8D0D}" type="slidenum">
              <a:rPr lang="en-US" smtClean="0"/>
              <a:t>4</a:t>
            </a:fld>
            <a:endParaRPr lang="en-US"/>
          </a:p>
        </p:txBody>
      </p:sp>
    </p:spTree>
    <p:extLst>
      <p:ext uri="{BB962C8B-B14F-4D97-AF65-F5344CB8AC3E}">
        <p14:creationId xmlns:p14="http://schemas.microsoft.com/office/powerpoint/2010/main" val="3554601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E5E8-34F0-4222-B1FC-8CC529C706D7}"/>
              </a:ext>
            </a:extLst>
          </p:cNvPr>
          <p:cNvSpPr>
            <a:spLocks noGrp="1"/>
          </p:cNvSpPr>
          <p:nvPr>
            <p:ph type="title" hasCustomPrompt="1"/>
          </p:nvPr>
        </p:nvSpPr>
        <p:spPr>
          <a:xfrm>
            <a:off x="413756" y="5509008"/>
            <a:ext cx="8249953" cy="1141175"/>
          </a:xfrm>
        </p:spPr>
        <p:txBody>
          <a:bodyPr>
            <a:normAutofit/>
          </a:bodyPr>
          <a:lstStyle>
            <a:lvl1pPr>
              <a:defRPr sz="3600">
                <a:solidFill>
                  <a:schemeClr val="bg1"/>
                </a:solidFill>
                <a:latin typeface="Roboto Slab Medium" pitchFamily="2" charset="0"/>
                <a:ea typeface="Roboto Slab Medium" pitchFamily="2" charset="0"/>
              </a:defRPr>
            </a:lvl1pPr>
          </a:lstStyle>
          <a:p>
            <a:r>
              <a:rPr lang="en-US"/>
              <a:t>Presentation Title Goes Here</a:t>
            </a:r>
          </a:p>
        </p:txBody>
      </p:sp>
    </p:spTree>
    <p:extLst>
      <p:ext uri="{BB962C8B-B14F-4D97-AF65-F5344CB8AC3E}">
        <p14:creationId xmlns:p14="http://schemas.microsoft.com/office/powerpoint/2010/main" val="2490332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8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AD3F59E3-F6F6-4561-9D89-F5C603261F4A}"/>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1358266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2606218E-9D77-4AFA-B16A-F0FF09120187}"/>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434060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clus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56F8C5-FD3E-4C60-A8A0-C0773FA32688}"/>
              </a:ext>
            </a:extLst>
          </p:cNvPr>
          <p:cNvSpPr>
            <a:spLocks noGrp="1"/>
          </p:cNvSpPr>
          <p:nvPr>
            <p:ph type="title" hasCustomPrompt="1"/>
          </p:nvPr>
        </p:nvSpPr>
        <p:spPr>
          <a:xfrm>
            <a:off x="349102" y="363869"/>
            <a:ext cx="10515600" cy="634335"/>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Conclusion Slide Title</a:t>
            </a:r>
          </a:p>
        </p:txBody>
      </p:sp>
      <p:sp>
        <p:nvSpPr>
          <p:cNvPr id="8" name="Content Placeholder 2">
            <a:extLst>
              <a:ext uri="{FF2B5EF4-FFF2-40B4-BE49-F238E27FC236}">
                <a16:creationId xmlns:a16="http://schemas.microsoft.com/office/drawing/2014/main" id="{56EED276-D709-4E0B-9CB9-8BD2C20C45D1}"/>
              </a:ext>
            </a:extLst>
          </p:cNvPr>
          <p:cNvSpPr>
            <a:spLocks noGrp="1"/>
          </p:cNvSpPr>
          <p:nvPr>
            <p:ph idx="1" hasCustomPrompt="1"/>
          </p:nvPr>
        </p:nvSpPr>
        <p:spPr>
          <a:xfrm>
            <a:off x="349102" y="1357793"/>
            <a:ext cx="10515600" cy="4351338"/>
          </a:xfrm>
        </p:spPr>
        <p:txBody>
          <a:bodyPr/>
          <a:lstStyle>
            <a:lvl1pPr marL="0" indent="0">
              <a:buNone/>
              <a:defRPr>
                <a:solidFill>
                  <a:schemeClr val="bg1"/>
                </a:solidFill>
                <a:latin typeface="Roboto Slab" pitchFamily="2" charset="0"/>
                <a:ea typeface="Roboto Slab" pitchFamily="2" charset="0"/>
              </a:defRPr>
            </a:lvl1pPr>
            <a:lvl2pPr>
              <a:defRPr>
                <a:solidFill>
                  <a:schemeClr val="bg1"/>
                </a:solidFill>
                <a:latin typeface="Roboto Slab" pitchFamily="2" charset="0"/>
                <a:ea typeface="Roboto Slab" pitchFamily="2" charset="0"/>
                <a:cs typeface="Open Sans" panose="020B0606030504020204" pitchFamily="34" charset="0"/>
              </a:defRPr>
            </a:lvl2pPr>
            <a:lvl3pPr>
              <a:defRPr>
                <a:solidFill>
                  <a:schemeClr val="bg1"/>
                </a:solidFill>
                <a:latin typeface="Roboto Slab" pitchFamily="2" charset="0"/>
                <a:ea typeface="Roboto Slab" pitchFamily="2" charset="0"/>
              </a:defRPr>
            </a:lvl3pPr>
            <a:lvl4pPr>
              <a:defRPr>
                <a:solidFill>
                  <a:schemeClr val="bg1"/>
                </a:solidFill>
                <a:latin typeface="Roboto Slab" pitchFamily="2" charset="0"/>
                <a:ea typeface="Roboto Slab" pitchFamily="2" charset="0"/>
              </a:defRPr>
            </a:lvl4pPr>
            <a:lvl5pPr>
              <a:defRPr>
                <a:solidFill>
                  <a:schemeClr val="bg1"/>
                </a:solidFill>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77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E5E8-34F0-4222-B1FC-8CC529C706D7}"/>
              </a:ext>
            </a:extLst>
          </p:cNvPr>
          <p:cNvSpPr>
            <a:spLocks noGrp="1"/>
          </p:cNvSpPr>
          <p:nvPr>
            <p:ph type="title" hasCustomPrompt="1"/>
          </p:nvPr>
        </p:nvSpPr>
        <p:spPr>
          <a:xfrm>
            <a:off x="413756" y="5509008"/>
            <a:ext cx="8249953" cy="1141175"/>
          </a:xfrm>
        </p:spPr>
        <p:txBody>
          <a:bodyPr>
            <a:normAutofit/>
          </a:bodyPr>
          <a:lstStyle>
            <a:lvl1pPr>
              <a:defRPr sz="3600">
                <a:solidFill>
                  <a:schemeClr val="bg1"/>
                </a:solidFill>
                <a:latin typeface="Roboto Slab Medium" pitchFamily="2" charset="0"/>
                <a:ea typeface="Roboto Slab Medium" pitchFamily="2" charset="0"/>
              </a:defRPr>
            </a:lvl1pPr>
          </a:lstStyle>
          <a:p>
            <a:r>
              <a:rPr lang="en-US"/>
              <a:t>Presentation Title Goes Here</a:t>
            </a:r>
          </a:p>
        </p:txBody>
      </p:sp>
    </p:spTree>
    <p:extLst>
      <p:ext uri="{BB962C8B-B14F-4D97-AF65-F5344CB8AC3E}">
        <p14:creationId xmlns:p14="http://schemas.microsoft.com/office/powerpoint/2010/main" val="85684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asic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CD92-1457-4D56-8244-9685C7EE1C03}"/>
              </a:ext>
            </a:extLst>
          </p:cNvPr>
          <p:cNvSpPr>
            <a:spLocks noGrp="1"/>
          </p:cNvSpPr>
          <p:nvPr>
            <p:ph type="title" hasCustomPrompt="1"/>
          </p:nvPr>
        </p:nvSpPr>
        <p:spPr>
          <a:xfrm>
            <a:off x="381000" y="363869"/>
            <a:ext cx="11430000" cy="634335"/>
          </a:xfrm>
        </p:spPr>
        <p:txBody>
          <a:bodyPr>
            <a:normAutofit/>
          </a:bodyPr>
          <a:lstStyle>
            <a:lvl1pPr>
              <a:defRPr sz="2800">
                <a:solidFill>
                  <a:srgbClr val="0D6CB9"/>
                </a:solidFill>
                <a:latin typeface="Roboto Slab Medium" pitchFamily="2" charset="0"/>
                <a:ea typeface="Roboto Slab Medium" pitchFamily="2" charset="0"/>
              </a:defRPr>
            </a:lvl1pPr>
          </a:lstStyle>
          <a:p>
            <a:r>
              <a:rPr lang="en-US"/>
              <a:t>Slide title goes here</a:t>
            </a:r>
          </a:p>
        </p:txBody>
      </p:sp>
      <p:sp>
        <p:nvSpPr>
          <p:cNvPr id="3" name="Content Placeholder 2">
            <a:extLst>
              <a:ext uri="{FF2B5EF4-FFF2-40B4-BE49-F238E27FC236}">
                <a16:creationId xmlns:a16="http://schemas.microsoft.com/office/drawing/2014/main" id="{17CA55E0-3731-46C2-9FD9-0486D01F7542}"/>
              </a:ext>
            </a:extLst>
          </p:cNvPr>
          <p:cNvSpPr>
            <a:spLocks noGrp="1"/>
          </p:cNvSpPr>
          <p:nvPr>
            <p:ph idx="1" hasCustomPrompt="1"/>
          </p:nvPr>
        </p:nvSpPr>
        <p:spPr>
          <a:xfrm>
            <a:off x="381000" y="1357793"/>
            <a:ext cx="11430000" cy="4351338"/>
          </a:xfrm>
        </p:spPr>
        <p:txBody>
          <a:bodyPr/>
          <a:lstStyle>
            <a:lvl1pPr marL="0" indent="0">
              <a:buFont typeface="Arial" panose="020B0604020202020204" pitchFamily="34" charset="0"/>
              <a:buNone/>
              <a:defRPr sz="2400">
                <a:latin typeface="Roboto Slab" pitchFamily="2" charset="0"/>
                <a:ea typeface="Roboto Slab" pitchFamily="2" charset="0"/>
              </a:defRPr>
            </a:lvl1pPr>
            <a:lvl2pPr>
              <a:defRPr sz="2000">
                <a:latin typeface="Roboto Slab" pitchFamily="2" charset="0"/>
                <a:ea typeface="Roboto Slab" pitchFamily="2" charset="0"/>
                <a:cs typeface="Open Sans" panose="020B0606030504020204" pitchFamily="34" charset="0"/>
              </a:defRPr>
            </a:lvl2pPr>
            <a:lvl3pPr>
              <a:defRPr sz="1800">
                <a:latin typeface="Roboto Slab" pitchFamily="2" charset="0"/>
                <a:ea typeface="Roboto Slab" pitchFamily="2" charset="0"/>
              </a:defRPr>
            </a:lvl3pPr>
            <a:lvl4pPr>
              <a:defRPr sz="1600">
                <a:latin typeface="Roboto Slab" pitchFamily="2" charset="0"/>
                <a:ea typeface="Roboto Slab" pitchFamily="2" charset="0"/>
              </a:defRPr>
            </a:lvl4pPr>
            <a:lvl5pPr>
              <a:defRPr sz="1400">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50E32EE-0625-4538-AA79-26F6ECA4E5F4}"/>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399829E7-9278-4DA8-BF89-46E4C269BC9F}" type="slidenum">
              <a:rPr lang="en-US" smtClean="0"/>
              <a:pPr/>
              <a:t>‹#›</a:t>
            </a:fld>
            <a:endParaRPr lang="en-US"/>
          </a:p>
        </p:txBody>
      </p:sp>
    </p:spTree>
    <p:extLst>
      <p:ext uri="{BB962C8B-B14F-4D97-AF65-F5344CB8AC3E}">
        <p14:creationId xmlns:p14="http://schemas.microsoft.com/office/powerpoint/2010/main" val="295885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Divi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85DAF-D309-497A-91D6-FD74E69B2697}"/>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6" name="Slide Number Placeholder 5">
            <a:extLst>
              <a:ext uri="{FF2B5EF4-FFF2-40B4-BE49-F238E27FC236}">
                <a16:creationId xmlns:a16="http://schemas.microsoft.com/office/drawing/2014/main" id="{311B506A-D6A0-49AF-9DD2-A2166FC16A59}"/>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133106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F4D777-BB6A-4C4E-A667-C6BB0F9E5870}"/>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3C689FC-A04A-4CDA-9007-3F4B55D607E8}"/>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1133853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51D79-6D88-458D-8C95-23DDEB4C32F3}"/>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6C4BD4C5-BCB7-4B7E-9514-8BA80AF696BB}"/>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777137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0CFE80E6-FC1E-4002-9AB5-4B891651BFBD}"/>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7144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3FAABB59-D052-42BC-8084-DAB3C423326E}"/>
              </a:ext>
            </a:extLst>
          </p:cNvPr>
          <p:cNvSpPr>
            <a:spLocks noGrp="1"/>
          </p:cNvSpPr>
          <p:nvPr>
            <p:ph type="sldNum" sz="quarter" idx="12"/>
          </p:nvPr>
        </p:nvSpPr>
        <p:spPr>
          <a:xfrm>
            <a:off x="9131894" y="6282175"/>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19745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asic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CD92-1457-4D56-8244-9685C7EE1C03}"/>
              </a:ext>
            </a:extLst>
          </p:cNvPr>
          <p:cNvSpPr>
            <a:spLocks noGrp="1"/>
          </p:cNvSpPr>
          <p:nvPr>
            <p:ph type="title" hasCustomPrompt="1"/>
          </p:nvPr>
        </p:nvSpPr>
        <p:spPr>
          <a:xfrm>
            <a:off x="381000" y="363869"/>
            <a:ext cx="11430000" cy="634335"/>
          </a:xfrm>
        </p:spPr>
        <p:txBody>
          <a:bodyPr>
            <a:normAutofit/>
          </a:bodyPr>
          <a:lstStyle>
            <a:lvl1pPr>
              <a:defRPr sz="2800">
                <a:solidFill>
                  <a:srgbClr val="0D6CB9"/>
                </a:solidFill>
                <a:latin typeface="Roboto Slab Medium" pitchFamily="2" charset="0"/>
                <a:ea typeface="Roboto Slab Medium" pitchFamily="2" charset="0"/>
              </a:defRPr>
            </a:lvl1pPr>
          </a:lstStyle>
          <a:p>
            <a:r>
              <a:rPr lang="en-US"/>
              <a:t>Slide title goes here</a:t>
            </a:r>
          </a:p>
        </p:txBody>
      </p:sp>
      <p:sp>
        <p:nvSpPr>
          <p:cNvPr id="3" name="Content Placeholder 2">
            <a:extLst>
              <a:ext uri="{FF2B5EF4-FFF2-40B4-BE49-F238E27FC236}">
                <a16:creationId xmlns:a16="http://schemas.microsoft.com/office/drawing/2014/main" id="{17CA55E0-3731-46C2-9FD9-0486D01F7542}"/>
              </a:ext>
            </a:extLst>
          </p:cNvPr>
          <p:cNvSpPr>
            <a:spLocks noGrp="1"/>
          </p:cNvSpPr>
          <p:nvPr>
            <p:ph idx="1" hasCustomPrompt="1"/>
          </p:nvPr>
        </p:nvSpPr>
        <p:spPr>
          <a:xfrm>
            <a:off x="381000" y="1357793"/>
            <a:ext cx="11430000" cy="4351338"/>
          </a:xfrm>
        </p:spPr>
        <p:txBody>
          <a:bodyPr/>
          <a:lstStyle>
            <a:lvl1pPr marL="0" indent="0">
              <a:buFont typeface="Arial" panose="020B0604020202020204" pitchFamily="34" charset="0"/>
              <a:buNone/>
              <a:defRPr sz="2400">
                <a:latin typeface="Roboto Slab" pitchFamily="2" charset="0"/>
                <a:ea typeface="Roboto Slab" pitchFamily="2" charset="0"/>
              </a:defRPr>
            </a:lvl1pPr>
            <a:lvl2pPr>
              <a:defRPr sz="2000">
                <a:latin typeface="Roboto Slab" pitchFamily="2" charset="0"/>
                <a:ea typeface="Roboto Slab" pitchFamily="2" charset="0"/>
                <a:cs typeface="Open Sans" panose="020B0606030504020204" pitchFamily="34" charset="0"/>
              </a:defRPr>
            </a:lvl2pPr>
            <a:lvl3pPr>
              <a:defRPr sz="1800">
                <a:latin typeface="Roboto Slab" pitchFamily="2" charset="0"/>
                <a:ea typeface="Roboto Slab" pitchFamily="2" charset="0"/>
              </a:defRPr>
            </a:lvl3pPr>
            <a:lvl4pPr>
              <a:defRPr sz="1600">
                <a:latin typeface="Roboto Slab" pitchFamily="2" charset="0"/>
                <a:ea typeface="Roboto Slab" pitchFamily="2" charset="0"/>
              </a:defRPr>
            </a:lvl4pPr>
            <a:lvl5pPr>
              <a:defRPr sz="1400">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50E32EE-0625-4538-AA79-26F6ECA4E5F4}"/>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1663878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9393ED1C-DA35-4CB2-92BE-C9B8D052B652}"/>
              </a:ext>
            </a:extLst>
          </p:cNvPr>
          <p:cNvSpPr>
            <a:spLocks noGrp="1"/>
          </p:cNvSpPr>
          <p:nvPr>
            <p:ph type="sldNum" sz="quarter" idx="12"/>
          </p:nvPr>
        </p:nvSpPr>
        <p:spPr>
          <a:xfrm>
            <a:off x="9113883"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775642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748FE9A-F805-42A0-85E8-2EBEE067DDB2}"/>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4058709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AD3F59E3-F6F6-4561-9D89-F5C603261F4A}"/>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959992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2606218E-9D77-4AFA-B16A-F0FF09120187}"/>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27459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clus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56F8C5-FD3E-4C60-A8A0-C0773FA32688}"/>
              </a:ext>
            </a:extLst>
          </p:cNvPr>
          <p:cNvSpPr>
            <a:spLocks noGrp="1"/>
          </p:cNvSpPr>
          <p:nvPr>
            <p:ph type="title" hasCustomPrompt="1"/>
          </p:nvPr>
        </p:nvSpPr>
        <p:spPr>
          <a:xfrm>
            <a:off x="349102" y="363869"/>
            <a:ext cx="10515600" cy="634335"/>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Conclusion Slide Title</a:t>
            </a:r>
          </a:p>
        </p:txBody>
      </p:sp>
      <p:sp>
        <p:nvSpPr>
          <p:cNvPr id="8" name="Content Placeholder 2">
            <a:extLst>
              <a:ext uri="{FF2B5EF4-FFF2-40B4-BE49-F238E27FC236}">
                <a16:creationId xmlns:a16="http://schemas.microsoft.com/office/drawing/2014/main" id="{56EED276-D709-4E0B-9CB9-8BD2C20C45D1}"/>
              </a:ext>
            </a:extLst>
          </p:cNvPr>
          <p:cNvSpPr>
            <a:spLocks noGrp="1"/>
          </p:cNvSpPr>
          <p:nvPr>
            <p:ph idx="1" hasCustomPrompt="1"/>
          </p:nvPr>
        </p:nvSpPr>
        <p:spPr>
          <a:xfrm>
            <a:off x="349102" y="1357793"/>
            <a:ext cx="10515600" cy="4351338"/>
          </a:xfrm>
        </p:spPr>
        <p:txBody>
          <a:bodyPr/>
          <a:lstStyle>
            <a:lvl1pPr marL="0" indent="0">
              <a:buNone/>
              <a:defRPr>
                <a:solidFill>
                  <a:schemeClr val="bg1"/>
                </a:solidFill>
                <a:latin typeface="Roboto Slab" pitchFamily="2" charset="0"/>
                <a:ea typeface="Roboto Slab" pitchFamily="2" charset="0"/>
              </a:defRPr>
            </a:lvl1pPr>
            <a:lvl2pPr>
              <a:defRPr>
                <a:solidFill>
                  <a:schemeClr val="bg1"/>
                </a:solidFill>
                <a:latin typeface="Roboto Slab" pitchFamily="2" charset="0"/>
                <a:ea typeface="Roboto Slab" pitchFamily="2" charset="0"/>
                <a:cs typeface="Open Sans" panose="020B0606030504020204" pitchFamily="34" charset="0"/>
              </a:defRPr>
            </a:lvl2pPr>
            <a:lvl3pPr>
              <a:defRPr>
                <a:solidFill>
                  <a:schemeClr val="bg1"/>
                </a:solidFill>
                <a:latin typeface="Roboto Slab" pitchFamily="2" charset="0"/>
                <a:ea typeface="Roboto Slab" pitchFamily="2" charset="0"/>
              </a:defRPr>
            </a:lvl3pPr>
            <a:lvl4pPr>
              <a:defRPr>
                <a:solidFill>
                  <a:schemeClr val="bg1"/>
                </a:solidFill>
                <a:latin typeface="Roboto Slab" pitchFamily="2" charset="0"/>
                <a:ea typeface="Roboto Slab" pitchFamily="2" charset="0"/>
              </a:defRPr>
            </a:lvl4pPr>
            <a:lvl5pPr>
              <a:defRPr>
                <a:solidFill>
                  <a:schemeClr val="bg1"/>
                </a:solidFill>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464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85DAF-D309-497A-91D6-FD74E69B2697}"/>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Tree>
    <p:extLst>
      <p:ext uri="{BB962C8B-B14F-4D97-AF65-F5344CB8AC3E}">
        <p14:creationId xmlns:p14="http://schemas.microsoft.com/office/powerpoint/2010/main" val="162609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E5E8-34F0-4222-B1FC-8CC529C706D7}"/>
              </a:ext>
            </a:extLst>
          </p:cNvPr>
          <p:cNvSpPr>
            <a:spLocks noGrp="1"/>
          </p:cNvSpPr>
          <p:nvPr>
            <p:ph type="title" hasCustomPrompt="1"/>
          </p:nvPr>
        </p:nvSpPr>
        <p:spPr>
          <a:xfrm>
            <a:off x="413756" y="5509008"/>
            <a:ext cx="8249953" cy="1141175"/>
          </a:xfrm>
        </p:spPr>
        <p:txBody>
          <a:bodyPr>
            <a:normAutofit/>
          </a:bodyPr>
          <a:lstStyle>
            <a:lvl1pPr>
              <a:defRPr sz="3600">
                <a:solidFill>
                  <a:schemeClr val="bg1"/>
                </a:solidFill>
                <a:latin typeface="Roboto Slab Medium" pitchFamily="2" charset="0"/>
                <a:ea typeface="Roboto Slab Medium" pitchFamily="2" charset="0"/>
              </a:defRPr>
            </a:lvl1pPr>
          </a:lstStyle>
          <a:p>
            <a:r>
              <a:rPr lang="en-US"/>
              <a:t>Presentation Title Goes Here</a:t>
            </a:r>
          </a:p>
        </p:txBody>
      </p:sp>
    </p:spTree>
    <p:extLst>
      <p:ext uri="{BB962C8B-B14F-4D97-AF65-F5344CB8AC3E}">
        <p14:creationId xmlns:p14="http://schemas.microsoft.com/office/powerpoint/2010/main" val="3420474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sic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CD92-1457-4D56-8244-9685C7EE1C03}"/>
              </a:ext>
            </a:extLst>
          </p:cNvPr>
          <p:cNvSpPr>
            <a:spLocks noGrp="1"/>
          </p:cNvSpPr>
          <p:nvPr>
            <p:ph type="title" hasCustomPrompt="1"/>
          </p:nvPr>
        </p:nvSpPr>
        <p:spPr>
          <a:xfrm>
            <a:off x="381000" y="363869"/>
            <a:ext cx="11430000" cy="634335"/>
          </a:xfrm>
        </p:spPr>
        <p:txBody>
          <a:bodyPr>
            <a:normAutofit/>
          </a:bodyPr>
          <a:lstStyle>
            <a:lvl1pPr>
              <a:defRPr sz="2800">
                <a:solidFill>
                  <a:srgbClr val="0D6CB9"/>
                </a:solidFill>
                <a:latin typeface="Roboto Slab Medium" pitchFamily="2" charset="0"/>
                <a:ea typeface="Roboto Slab Medium" pitchFamily="2" charset="0"/>
              </a:defRPr>
            </a:lvl1pPr>
          </a:lstStyle>
          <a:p>
            <a:r>
              <a:rPr lang="en-US"/>
              <a:t>Slide title goes here</a:t>
            </a:r>
          </a:p>
        </p:txBody>
      </p:sp>
      <p:sp>
        <p:nvSpPr>
          <p:cNvPr id="3" name="Content Placeholder 2">
            <a:extLst>
              <a:ext uri="{FF2B5EF4-FFF2-40B4-BE49-F238E27FC236}">
                <a16:creationId xmlns:a16="http://schemas.microsoft.com/office/drawing/2014/main" id="{17CA55E0-3731-46C2-9FD9-0486D01F7542}"/>
              </a:ext>
            </a:extLst>
          </p:cNvPr>
          <p:cNvSpPr>
            <a:spLocks noGrp="1"/>
          </p:cNvSpPr>
          <p:nvPr>
            <p:ph idx="1" hasCustomPrompt="1"/>
          </p:nvPr>
        </p:nvSpPr>
        <p:spPr>
          <a:xfrm>
            <a:off x="381000" y="1357793"/>
            <a:ext cx="11430000" cy="4351338"/>
          </a:xfrm>
        </p:spPr>
        <p:txBody>
          <a:bodyPr/>
          <a:lstStyle>
            <a:lvl1pPr marL="0" indent="0">
              <a:buFont typeface="Arial" panose="020B0604020202020204" pitchFamily="34" charset="0"/>
              <a:buNone/>
              <a:defRPr sz="2400">
                <a:latin typeface="Roboto Slab" pitchFamily="2" charset="0"/>
                <a:ea typeface="Roboto Slab" pitchFamily="2" charset="0"/>
              </a:defRPr>
            </a:lvl1pPr>
            <a:lvl2pPr>
              <a:defRPr sz="2000">
                <a:latin typeface="Roboto Slab" pitchFamily="2" charset="0"/>
                <a:ea typeface="Roboto Slab" pitchFamily="2" charset="0"/>
                <a:cs typeface="Open Sans" panose="020B0606030504020204" pitchFamily="34" charset="0"/>
              </a:defRPr>
            </a:lvl2pPr>
            <a:lvl3pPr>
              <a:defRPr sz="1800">
                <a:latin typeface="Roboto Slab" pitchFamily="2" charset="0"/>
                <a:ea typeface="Roboto Slab" pitchFamily="2" charset="0"/>
              </a:defRPr>
            </a:lvl3pPr>
            <a:lvl4pPr>
              <a:defRPr sz="1600">
                <a:latin typeface="Roboto Slab" pitchFamily="2" charset="0"/>
                <a:ea typeface="Roboto Slab" pitchFamily="2" charset="0"/>
              </a:defRPr>
            </a:lvl4pPr>
            <a:lvl5pPr>
              <a:defRPr sz="1400">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50E32EE-0625-4538-AA79-26F6ECA4E5F4}"/>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476331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Divi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85DAF-D309-497A-91D6-FD74E69B2697}"/>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6" name="Slide Number Placeholder 5">
            <a:extLst>
              <a:ext uri="{FF2B5EF4-FFF2-40B4-BE49-F238E27FC236}">
                <a16:creationId xmlns:a16="http://schemas.microsoft.com/office/drawing/2014/main" id="{311B506A-D6A0-49AF-9DD2-A2166FC16A59}"/>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829042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F4D777-BB6A-4C4E-A667-C6BB0F9E5870}"/>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3C689FC-A04A-4CDA-9007-3F4B55D607E8}"/>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61533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85DAF-D309-497A-91D6-FD74E69B2697}"/>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6" name="Slide Number Placeholder 5">
            <a:extLst>
              <a:ext uri="{FF2B5EF4-FFF2-40B4-BE49-F238E27FC236}">
                <a16:creationId xmlns:a16="http://schemas.microsoft.com/office/drawing/2014/main" id="{311B506A-D6A0-49AF-9DD2-A2166FC16A59}"/>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526067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51D79-6D88-458D-8C95-23DDEB4C32F3}"/>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6C4BD4C5-BCB7-4B7E-9514-8BA80AF696BB}"/>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999640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0CFE80E6-FC1E-4002-9AB5-4B891651BFBD}"/>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313901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3FAABB59-D052-42BC-8084-DAB3C423326E}"/>
              </a:ext>
            </a:extLst>
          </p:cNvPr>
          <p:cNvSpPr>
            <a:spLocks noGrp="1"/>
          </p:cNvSpPr>
          <p:nvPr>
            <p:ph type="sldNum" sz="quarter" idx="12"/>
          </p:nvPr>
        </p:nvSpPr>
        <p:spPr>
          <a:xfrm>
            <a:off x="9131894" y="6282175"/>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182321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9393ED1C-DA35-4CB2-92BE-C9B8D052B652}"/>
              </a:ext>
            </a:extLst>
          </p:cNvPr>
          <p:cNvSpPr>
            <a:spLocks noGrp="1"/>
          </p:cNvSpPr>
          <p:nvPr>
            <p:ph type="sldNum" sz="quarter" idx="12"/>
          </p:nvPr>
        </p:nvSpPr>
        <p:spPr>
          <a:xfrm>
            <a:off x="9113883"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1256237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7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748FE9A-F805-42A0-85E8-2EBEE067DDB2}"/>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173128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AD3F59E3-F6F6-4561-9D89-F5C603261F4A}"/>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292032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9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2606218E-9D77-4AFA-B16A-F0FF09120187}"/>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852651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clus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56F8C5-FD3E-4C60-A8A0-C0773FA32688}"/>
              </a:ext>
            </a:extLst>
          </p:cNvPr>
          <p:cNvSpPr>
            <a:spLocks noGrp="1"/>
          </p:cNvSpPr>
          <p:nvPr>
            <p:ph type="title" hasCustomPrompt="1"/>
          </p:nvPr>
        </p:nvSpPr>
        <p:spPr>
          <a:xfrm>
            <a:off x="349102" y="363869"/>
            <a:ext cx="10515600" cy="634335"/>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Conclusion Slide Title</a:t>
            </a:r>
          </a:p>
        </p:txBody>
      </p:sp>
      <p:sp>
        <p:nvSpPr>
          <p:cNvPr id="8" name="Content Placeholder 2">
            <a:extLst>
              <a:ext uri="{FF2B5EF4-FFF2-40B4-BE49-F238E27FC236}">
                <a16:creationId xmlns:a16="http://schemas.microsoft.com/office/drawing/2014/main" id="{56EED276-D709-4E0B-9CB9-8BD2C20C45D1}"/>
              </a:ext>
            </a:extLst>
          </p:cNvPr>
          <p:cNvSpPr>
            <a:spLocks noGrp="1"/>
          </p:cNvSpPr>
          <p:nvPr>
            <p:ph idx="1" hasCustomPrompt="1"/>
          </p:nvPr>
        </p:nvSpPr>
        <p:spPr>
          <a:xfrm>
            <a:off x="349102" y="1357793"/>
            <a:ext cx="10515600" cy="4351338"/>
          </a:xfrm>
        </p:spPr>
        <p:txBody>
          <a:bodyPr/>
          <a:lstStyle>
            <a:lvl1pPr marL="0" indent="0">
              <a:buNone/>
              <a:defRPr>
                <a:solidFill>
                  <a:schemeClr val="bg1"/>
                </a:solidFill>
                <a:latin typeface="Roboto Slab" pitchFamily="2" charset="0"/>
                <a:ea typeface="Roboto Slab" pitchFamily="2" charset="0"/>
              </a:defRPr>
            </a:lvl1pPr>
            <a:lvl2pPr>
              <a:defRPr>
                <a:solidFill>
                  <a:schemeClr val="bg1"/>
                </a:solidFill>
                <a:latin typeface="Roboto Slab" pitchFamily="2" charset="0"/>
                <a:ea typeface="Roboto Slab" pitchFamily="2" charset="0"/>
                <a:cs typeface="Open Sans" panose="020B0606030504020204" pitchFamily="34" charset="0"/>
              </a:defRPr>
            </a:lvl2pPr>
            <a:lvl3pPr>
              <a:defRPr>
                <a:solidFill>
                  <a:schemeClr val="bg1"/>
                </a:solidFill>
                <a:latin typeface="Roboto Slab" pitchFamily="2" charset="0"/>
                <a:ea typeface="Roboto Slab" pitchFamily="2" charset="0"/>
              </a:defRPr>
            </a:lvl3pPr>
            <a:lvl4pPr>
              <a:defRPr>
                <a:solidFill>
                  <a:schemeClr val="bg1"/>
                </a:solidFill>
                <a:latin typeface="Roboto Slab" pitchFamily="2" charset="0"/>
                <a:ea typeface="Roboto Slab" pitchFamily="2" charset="0"/>
              </a:defRPr>
            </a:lvl4pPr>
            <a:lvl5pPr>
              <a:defRPr>
                <a:solidFill>
                  <a:schemeClr val="bg1"/>
                </a:solidFill>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09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E5E8-34F0-4222-B1FC-8CC529C706D7}"/>
              </a:ext>
            </a:extLst>
          </p:cNvPr>
          <p:cNvSpPr>
            <a:spLocks noGrp="1"/>
          </p:cNvSpPr>
          <p:nvPr>
            <p:ph type="title" hasCustomPrompt="1"/>
          </p:nvPr>
        </p:nvSpPr>
        <p:spPr>
          <a:xfrm>
            <a:off x="413756" y="5509008"/>
            <a:ext cx="8249953" cy="1141175"/>
          </a:xfrm>
        </p:spPr>
        <p:txBody>
          <a:bodyPr>
            <a:normAutofit/>
          </a:bodyPr>
          <a:lstStyle>
            <a:lvl1pPr>
              <a:defRPr sz="3600">
                <a:solidFill>
                  <a:schemeClr val="bg1"/>
                </a:solidFill>
                <a:latin typeface="Roboto Slab Medium" pitchFamily="2" charset="0"/>
                <a:ea typeface="Roboto Slab Medium" pitchFamily="2" charset="0"/>
              </a:defRPr>
            </a:lvl1pPr>
          </a:lstStyle>
          <a:p>
            <a:r>
              <a:rPr lang="en-US"/>
              <a:t>Presentation Title Goes Here</a:t>
            </a:r>
          </a:p>
        </p:txBody>
      </p:sp>
    </p:spTree>
    <p:extLst>
      <p:ext uri="{BB962C8B-B14F-4D97-AF65-F5344CB8AC3E}">
        <p14:creationId xmlns:p14="http://schemas.microsoft.com/office/powerpoint/2010/main" val="2500327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asic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CD92-1457-4D56-8244-9685C7EE1C03}"/>
              </a:ext>
            </a:extLst>
          </p:cNvPr>
          <p:cNvSpPr>
            <a:spLocks noGrp="1"/>
          </p:cNvSpPr>
          <p:nvPr>
            <p:ph type="title" hasCustomPrompt="1"/>
          </p:nvPr>
        </p:nvSpPr>
        <p:spPr>
          <a:xfrm>
            <a:off x="381000" y="363869"/>
            <a:ext cx="11430000" cy="634335"/>
          </a:xfrm>
        </p:spPr>
        <p:txBody>
          <a:bodyPr>
            <a:normAutofit/>
          </a:bodyPr>
          <a:lstStyle>
            <a:lvl1pPr>
              <a:defRPr sz="2800">
                <a:solidFill>
                  <a:srgbClr val="0D6CB9"/>
                </a:solidFill>
                <a:latin typeface="Roboto Slab Medium" pitchFamily="2" charset="0"/>
                <a:ea typeface="Roboto Slab Medium" pitchFamily="2" charset="0"/>
              </a:defRPr>
            </a:lvl1pPr>
          </a:lstStyle>
          <a:p>
            <a:r>
              <a:rPr lang="en-US"/>
              <a:t>Slide title goes here</a:t>
            </a:r>
          </a:p>
        </p:txBody>
      </p:sp>
      <p:sp>
        <p:nvSpPr>
          <p:cNvPr id="3" name="Content Placeholder 2">
            <a:extLst>
              <a:ext uri="{FF2B5EF4-FFF2-40B4-BE49-F238E27FC236}">
                <a16:creationId xmlns:a16="http://schemas.microsoft.com/office/drawing/2014/main" id="{17CA55E0-3731-46C2-9FD9-0486D01F7542}"/>
              </a:ext>
            </a:extLst>
          </p:cNvPr>
          <p:cNvSpPr>
            <a:spLocks noGrp="1"/>
          </p:cNvSpPr>
          <p:nvPr>
            <p:ph idx="1" hasCustomPrompt="1"/>
          </p:nvPr>
        </p:nvSpPr>
        <p:spPr>
          <a:xfrm>
            <a:off x="381000" y="1357793"/>
            <a:ext cx="11430000" cy="4351338"/>
          </a:xfrm>
        </p:spPr>
        <p:txBody>
          <a:bodyPr/>
          <a:lstStyle>
            <a:lvl1pPr marL="0" indent="0">
              <a:buFont typeface="Arial" panose="020B0604020202020204" pitchFamily="34" charset="0"/>
              <a:buNone/>
              <a:defRPr sz="2400">
                <a:latin typeface="Roboto Slab" pitchFamily="2" charset="0"/>
                <a:ea typeface="Roboto Slab" pitchFamily="2" charset="0"/>
              </a:defRPr>
            </a:lvl1pPr>
            <a:lvl2pPr>
              <a:defRPr sz="2000">
                <a:latin typeface="Roboto Slab" pitchFamily="2" charset="0"/>
                <a:ea typeface="Roboto Slab" pitchFamily="2" charset="0"/>
                <a:cs typeface="Open Sans" panose="020B0606030504020204" pitchFamily="34" charset="0"/>
              </a:defRPr>
            </a:lvl2pPr>
            <a:lvl3pPr>
              <a:defRPr sz="1800">
                <a:latin typeface="Roboto Slab" pitchFamily="2" charset="0"/>
                <a:ea typeface="Roboto Slab" pitchFamily="2" charset="0"/>
              </a:defRPr>
            </a:lvl3pPr>
            <a:lvl4pPr>
              <a:defRPr sz="1600">
                <a:latin typeface="Roboto Slab" pitchFamily="2" charset="0"/>
                <a:ea typeface="Roboto Slab" pitchFamily="2" charset="0"/>
              </a:defRPr>
            </a:lvl4pPr>
            <a:lvl5pPr>
              <a:defRPr sz="1400">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50E32EE-0625-4538-AA79-26F6ECA4E5F4}"/>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399829E7-9278-4DA8-BF89-46E4C269BC9F}" type="slidenum">
              <a:rPr lang="en-US" smtClean="0"/>
              <a:pPr/>
              <a:t>‹#›</a:t>
            </a:fld>
            <a:endParaRPr lang="en-US"/>
          </a:p>
        </p:txBody>
      </p:sp>
    </p:spTree>
    <p:extLst>
      <p:ext uri="{BB962C8B-B14F-4D97-AF65-F5344CB8AC3E}">
        <p14:creationId xmlns:p14="http://schemas.microsoft.com/office/powerpoint/2010/main" val="2425436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F4D777-BB6A-4C4E-A667-C6BB0F9E5870}"/>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3C689FC-A04A-4CDA-9007-3F4B55D607E8}"/>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7693217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Divi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85DAF-D309-497A-91D6-FD74E69B2697}"/>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6" name="Slide Number Placeholder 5">
            <a:extLst>
              <a:ext uri="{FF2B5EF4-FFF2-40B4-BE49-F238E27FC236}">
                <a16:creationId xmlns:a16="http://schemas.microsoft.com/office/drawing/2014/main" id="{311B506A-D6A0-49AF-9DD2-A2166FC16A59}"/>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177143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F4D777-BB6A-4C4E-A667-C6BB0F9E5870}"/>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3C689FC-A04A-4CDA-9007-3F4B55D607E8}"/>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162578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51D79-6D88-458D-8C95-23DDEB4C32F3}"/>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6C4BD4C5-BCB7-4B7E-9514-8BA80AF696BB}"/>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682133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0CFE80E6-FC1E-4002-9AB5-4B891651BFBD}"/>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889716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3FAABB59-D052-42BC-8084-DAB3C423326E}"/>
              </a:ext>
            </a:extLst>
          </p:cNvPr>
          <p:cNvSpPr>
            <a:spLocks noGrp="1"/>
          </p:cNvSpPr>
          <p:nvPr>
            <p:ph type="sldNum" sz="quarter" idx="12"/>
          </p:nvPr>
        </p:nvSpPr>
        <p:spPr>
          <a:xfrm>
            <a:off x="9131894" y="6282175"/>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63968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9393ED1C-DA35-4CB2-92BE-C9B8D052B652}"/>
              </a:ext>
            </a:extLst>
          </p:cNvPr>
          <p:cNvSpPr>
            <a:spLocks noGrp="1"/>
          </p:cNvSpPr>
          <p:nvPr>
            <p:ph type="sldNum" sz="quarter" idx="12"/>
          </p:nvPr>
        </p:nvSpPr>
        <p:spPr>
          <a:xfrm>
            <a:off x="9113883"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3081405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748FE9A-F805-42A0-85E8-2EBEE067DDB2}"/>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4118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AD3F59E3-F6F6-4561-9D89-F5C603261F4A}"/>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4604144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2606218E-9D77-4AFA-B16A-F0FF09120187}"/>
              </a:ext>
            </a:extLst>
          </p:cNvPr>
          <p:cNvSpPr>
            <a:spLocks noGrp="1"/>
          </p:cNvSpPr>
          <p:nvPr>
            <p:ph type="sldNum" sz="quarter" idx="12"/>
          </p:nvPr>
        </p:nvSpPr>
        <p:spPr>
          <a:xfrm>
            <a:off x="9131894"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4191850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clus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56F8C5-FD3E-4C60-A8A0-C0773FA32688}"/>
              </a:ext>
            </a:extLst>
          </p:cNvPr>
          <p:cNvSpPr>
            <a:spLocks noGrp="1"/>
          </p:cNvSpPr>
          <p:nvPr>
            <p:ph type="title" hasCustomPrompt="1"/>
          </p:nvPr>
        </p:nvSpPr>
        <p:spPr>
          <a:xfrm>
            <a:off x="349102" y="363869"/>
            <a:ext cx="10515600" cy="634335"/>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Conclusion Slide Title</a:t>
            </a:r>
          </a:p>
        </p:txBody>
      </p:sp>
      <p:sp>
        <p:nvSpPr>
          <p:cNvPr id="8" name="Content Placeholder 2">
            <a:extLst>
              <a:ext uri="{FF2B5EF4-FFF2-40B4-BE49-F238E27FC236}">
                <a16:creationId xmlns:a16="http://schemas.microsoft.com/office/drawing/2014/main" id="{56EED276-D709-4E0B-9CB9-8BD2C20C45D1}"/>
              </a:ext>
            </a:extLst>
          </p:cNvPr>
          <p:cNvSpPr>
            <a:spLocks noGrp="1"/>
          </p:cNvSpPr>
          <p:nvPr>
            <p:ph idx="1" hasCustomPrompt="1"/>
          </p:nvPr>
        </p:nvSpPr>
        <p:spPr>
          <a:xfrm>
            <a:off x="349102" y="1357793"/>
            <a:ext cx="10515600" cy="4351338"/>
          </a:xfrm>
        </p:spPr>
        <p:txBody>
          <a:bodyPr/>
          <a:lstStyle>
            <a:lvl1pPr marL="0" indent="0">
              <a:buNone/>
              <a:defRPr>
                <a:solidFill>
                  <a:schemeClr val="bg1"/>
                </a:solidFill>
                <a:latin typeface="Roboto Slab" pitchFamily="2" charset="0"/>
                <a:ea typeface="Roboto Slab" pitchFamily="2" charset="0"/>
              </a:defRPr>
            </a:lvl1pPr>
            <a:lvl2pPr>
              <a:defRPr>
                <a:solidFill>
                  <a:schemeClr val="bg1"/>
                </a:solidFill>
                <a:latin typeface="Roboto Slab" pitchFamily="2" charset="0"/>
                <a:ea typeface="Roboto Slab" pitchFamily="2" charset="0"/>
                <a:cs typeface="Open Sans" panose="020B0606030504020204" pitchFamily="34" charset="0"/>
              </a:defRPr>
            </a:lvl2pPr>
            <a:lvl3pPr>
              <a:defRPr>
                <a:solidFill>
                  <a:schemeClr val="bg1"/>
                </a:solidFill>
                <a:latin typeface="Roboto Slab" pitchFamily="2" charset="0"/>
                <a:ea typeface="Roboto Slab" pitchFamily="2" charset="0"/>
              </a:defRPr>
            </a:lvl3pPr>
            <a:lvl4pPr>
              <a:defRPr>
                <a:solidFill>
                  <a:schemeClr val="bg1"/>
                </a:solidFill>
                <a:latin typeface="Roboto Slab" pitchFamily="2" charset="0"/>
                <a:ea typeface="Roboto Slab" pitchFamily="2" charset="0"/>
              </a:defRPr>
            </a:lvl4pPr>
            <a:lvl5pPr>
              <a:defRPr>
                <a:solidFill>
                  <a:schemeClr val="bg1"/>
                </a:solidFill>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929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51D79-6D88-458D-8C95-23DDEB4C32F3}"/>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6C4BD4C5-BCB7-4B7E-9514-8BA80AF696BB}"/>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1799136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85DAF-D309-497A-91D6-FD74E69B2697}"/>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Tree>
    <p:extLst>
      <p:ext uri="{BB962C8B-B14F-4D97-AF65-F5344CB8AC3E}">
        <p14:creationId xmlns:p14="http://schemas.microsoft.com/office/powerpoint/2010/main" val="24273431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F123962-2DA2-451E-BA96-C43A8F355E78}" type="datetime1">
              <a:rPr lang="en-US" smtClean="0"/>
              <a:t>1/26/2022</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27105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0CFE80E6-FC1E-4002-9AB5-4B891651BFBD}"/>
              </a:ext>
            </a:extLst>
          </p:cNvPr>
          <p:cNvSpPr>
            <a:spLocks noGrp="1"/>
          </p:cNvSpPr>
          <p:nvPr>
            <p:ph type="sldNum" sz="quarter" idx="12"/>
          </p:nvPr>
        </p:nvSpPr>
        <p:spPr>
          <a:xfrm>
            <a:off x="9131894" y="6265550"/>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47105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3FAABB59-D052-42BC-8084-DAB3C423326E}"/>
              </a:ext>
            </a:extLst>
          </p:cNvPr>
          <p:cNvSpPr>
            <a:spLocks noGrp="1"/>
          </p:cNvSpPr>
          <p:nvPr>
            <p:ph type="sldNum" sz="quarter" idx="12"/>
          </p:nvPr>
        </p:nvSpPr>
        <p:spPr>
          <a:xfrm>
            <a:off x="9131894" y="6282175"/>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6523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9393ED1C-DA35-4CB2-92BE-C9B8D052B652}"/>
              </a:ext>
            </a:extLst>
          </p:cNvPr>
          <p:cNvSpPr>
            <a:spLocks noGrp="1"/>
          </p:cNvSpPr>
          <p:nvPr>
            <p:ph type="sldNum" sz="quarter" idx="12"/>
          </p:nvPr>
        </p:nvSpPr>
        <p:spPr>
          <a:xfrm>
            <a:off x="9113883" y="6277384"/>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623413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
        <p:nvSpPr>
          <p:cNvPr id="5" name="Slide Number Placeholder 4">
            <a:extLst>
              <a:ext uri="{FF2B5EF4-FFF2-40B4-BE49-F238E27FC236}">
                <a16:creationId xmlns:a16="http://schemas.microsoft.com/office/drawing/2014/main" id="{5748FE9A-F805-42A0-85E8-2EBEE067DDB2}"/>
              </a:ext>
            </a:extLst>
          </p:cNvPr>
          <p:cNvSpPr>
            <a:spLocks noGrp="1"/>
          </p:cNvSpPr>
          <p:nvPr>
            <p:ph type="sldNum" sz="quarter" idx="12"/>
          </p:nvPr>
        </p:nvSpPr>
        <p:spPr>
          <a:xfrm>
            <a:off x="9131894" y="6277383"/>
            <a:ext cx="2743200" cy="365125"/>
          </a:xfr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EC0AE4EB-A2F8-4CF2-9FC4-CBDD4352D706}" type="slidenum">
              <a:rPr lang="en-US" smtClean="0"/>
              <a:pPr/>
              <a:t>‹#›</a:t>
            </a:fld>
            <a:endParaRPr lang="en-US"/>
          </a:p>
        </p:txBody>
      </p:sp>
    </p:spTree>
    <p:extLst>
      <p:ext uri="{BB962C8B-B14F-4D97-AF65-F5344CB8AC3E}">
        <p14:creationId xmlns:p14="http://schemas.microsoft.com/office/powerpoint/2010/main" val="2510197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ags" Target="../tags/tag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vmlDrawing" Target="../drawings/vmlDrawing1.v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8.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 Id="rId30"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1A326-68C0-4177-ABC4-7CBEE8693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7F172-A723-4B6D-B4F6-CDA6F8DD73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D9EBE-A639-4F75-A63A-9094C3500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6590F-5DEF-4E9E-8F60-2F94E532E4E7}" type="datetime1">
              <a:rPr lang="en-US" smtClean="0"/>
              <a:t>1/26/2022</a:t>
            </a:fld>
            <a:endParaRPr lang="en-US"/>
          </a:p>
        </p:txBody>
      </p:sp>
      <p:sp>
        <p:nvSpPr>
          <p:cNvPr id="5" name="Footer Placeholder 4">
            <a:extLst>
              <a:ext uri="{FF2B5EF4-FFF2-40B4-BE49-F238E27FC236}">
                <a16:creationId xmlns:a16="http://schemas.microsoft.com/office/drawing/2014/main" id="{9644F6C4-580E-45BA-84FF-68A79B790F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6EC06E-69E6-4C72-980E-841D5368E7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AE4EB-A2F8-4CF2-9FC4-CBDD4352D706}" type="slidenum">
              <a:rPr lang="en-US" smtClean="0"/>
              <a:t>‹#›</a:t>
            </a:fld>
            <a:endParaRPr lang="en-US"/>
          </a:p>
        </p:txBody>
      </p:sp>
    </p:spTree>
    <p:extLst>
      <p:ext uri="{BB962C8B-B14F-4D97-AF65-F5344CB8AC3E}">
        <p14:creationId xmlns:p14="http://schemas.microsoft.com/office/powerpoint/2010/main" val="1521883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51"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F13B660-C45F-4401-8E4A-B36AE199028C}"/>
              </a:ext>
            </a:extLst>
          </p:cNvPr>
          <p:cNvGraphicFramePr>
            <a:graphicFrameLocks noChangeAspect="1"/>
          </p:cNvGraphicFramePr>
          <p:nvPr userDrawn="1">
            <p:custDataLst>
              <p:tags r:id="rId29"/>
            </p:custDataLst>
            <p:extLst>
              <p:ext uri="{D42A27DB-BD31-4B8C-83A1-F6EECF244321}">
                <p14:modId xmlns:p14="http://schemas.microsoft.com/office/powerpoint/2010/main" val="1326120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30" imgW="425" imgH="424" progId="TCLayout.ActiveDocument.1">
                  <p:embed/>
                </p:oleObj>
              </mc:Choice>
              <mc:Fallback>
                <p:oleObj name="think-cell Slide" r:id="rId30" imgW="425" imgH="424" progId="TCLayout.ActiveDocument.1">
                  <p:embed/>
                  <p:pic>
                    <p:nvPicPr>
                      <p:cNvPr id="8" name="Object 7" hidden="1">
                        <a:extLst>
                          <a:ext uri="{FF2B5EF4-FFF2-40B4-BE49-F238E27FC236}">
                            <a16:creationId xmlns:a16="http://schemas.microsoft.com/office/drawing/2014/main" id="{CF13B660-C45F-4401-8E4A-B36AE199028C}"/>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461A326-68C0-4177-ABC4-7CBEE8693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7F172-A723-4B6D-B4F6-CDA6F8DD73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D9EBE-A639-4F75-A63A-9094C3500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6590F-5DEF-4E9E-8F60-2F94E532E4E7}" type="datetime1">
              <a:rPr lang="en-US" smtClean="0"/>
              <a:t>1/26/2022</a:t>
            </a:fld>
            <a:endParaRPr lang="en-US"/>
          </a:p>
        </p:txBody>
      </p:sp>
      <p:sp>
        <p:nvSpPr>
          <p:cNvPr id="5" name="Footer Placeholder 4">
            <a:extLst>
              <a:ext uri="{FF2B5EF4-FFF2-40B4-BE49-F238E27FC236}">
                <a16:creationId xmlns:a16="http://schemas.microsoft.com/office/drawing/2014/main" id="{9644F6C4-580E-45BA-84FF-68A79B790F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6EC06E-69E6-4C72-980E-841D5368E7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AE4EB-A2F8-4CF2-9FC4-CBDD4352D706}" type="slidenum">
              <a:rPr lang="en-US" smtClean="0"/>
              <a:t>‹#›</a:t>
            </a:fld>
            <a:endParaRPr lang="en-US"/>
          </a:p>
        </p:txBody>
      </p:sp>
    </p:spTree>
    <p:extLst>
      <p:ext uri="{BB962C8B-B14F-4D97-AF65-F5344CB8AC3E}">
        <p14:creationId xmlns:p14="http://schemas.microsoft.com/office/powerpoint/2010/main" val="30432800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66.xml"/><Relationship Id="rId3" Type="http://schemas.openxmlformats.org/officeDocument/2006/relationships/slide" Target="slide3.xml"/><Relationship Id="rId7" Type="http://schemas.openxmlformats.org/officeDocument/2006/relationships/slide" Target="slide30.xml"/><Relationship Id="rId12" Type="http://schemas.openxmlformats.org/officeDocument/2006/relationships/slide" Target="slide62.xml"/><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slide" Target="slide14.xml"/><Relationship Id="rId11" Type="http://schemas.openxmlformats.org/officeDocument/2006/relationships/slide" Target="slide58.xml"/><Relationship Id="rId5" Type="http://schemas.openxmlformats.org/officeDocument/2006/relationships/slide" Target="slide10.xml"/><Relationship Id="rId10" Type="http://schemas.openxmlformats.org/officeDocument/2006/relationships/slide" Target="slide51.xml"/><Relationship Id="rId4" Type="http://schemas.openxmlformats.org/officeDocument/2006/relationships/slide" Target="slide8.xml"/><Relationship Id="rId9" Type="http://schemas.openxmlformats.org/officeDocument/2006/relationships/slide" Target="slide4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texasassessment.gov/staar.html" TargetMode="External"/><Relationship Id="rId2" Type="http://schemas.openxmlformats.org/officeDocument/2006/relationships/hyperlink" Target="https://www.texasassessment.gov/practice-tests.html" TargetMode="Externa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embeddings/oleObject2.bin"/><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hyperlink" Target="https://tea.texas.gov/student-assessment/testing/staar/staar-mathematics-resources" TargetMode="External"/><Relationship Id="rId2" Type="http://schemas.openxmlformats.org/officeDocument/2006/relationships/hyperlink" Target="https://tea.texas.gov/student-assessment/assessment-initiatives/hb-3906/staar-redesign" TargetMode="External"/><Relationship Id="rId1" Type="http://schemas.openxmlformats.org/officeDocument/2006/relationships/slideLayout" Target="../slideLayouts/slideLayout2.xml"/><Relationship Id="rId4" Type="http://schemas.openxmlformats.org/officeDocument/2006/relationships/hyperlink" Target="https://tea.texas.gov/student-assessment/testing/staar/staar-resource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0189-0836-4D4B-B092-C612445B8482}"/>
              </a:ext>
            </a:extLst>
          </p:cNvPr>
          <p:cNvSpPr>
            <a:spLocks noGrp="1"/>
          </p:cNvSpPr>
          <p:nvPr>
            <p:ph type="title"/>
          </p:nvPr>
        </p:nvSpPr>
        <p:spPr>
          <a:xfrm>
            <a:off x="755502" y="2710388"/>
            <a:ext cx="3837046" cy="1440371"/>
          </a:xfrm>
        </p:spPr>
        <p:txBody>
          <a:bodyPr>
            <a:normAutofit fontScale="90000"/>
          </a:bodyPr>
          <a:lstStyle/>
          <a:p>
            <a:r>
              <a:rPr lang="en-US">
                <a:latin typeface="Roboto Slab Medium"/>
              </a:rPr>
              <a:t>Accompanying Guide to New Question Type Samplers: Mathematics</a:t>
            </a:r>
            <a:endParaRPr lang="en-US" sz="4900" b="1">
              <a:latin typeface="Roboto Slab Medium"/>
            </a:endParaRPr>
          </a:p>
        </p:txBody>
      </p:sp>
    </p:spTree>
    <p:extLst>
      <p:ext uri="{BB962C8B-B14F-4D97-AF65-F5344CB8AC3E}">
        <p14:creationId xmlns:p14="http://schemas.microsoft.com/office/powerpoint/2010/main" val="3786471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Equation Editor</a:t>
            </a:r>
            <a:br>
              <a:rPr lang="en-US" b="1"/>
            </a:br>
            <a:r>
              <a:rPr lang="en-US" i="1"/>
              <a:t>Question Type Overview</a:t>
            </a:r>
          </a:p>
        </p:txBody>
      </p:sp>
      <p:sp>
        <p:nvSpPr>
          <p:cNvPr id="3" name="Content Placeholder 2">
            <a:extLst>
              <a:ext uri="{FF2B5EF4-FFF2-40B4-BE49-F238E27FC236}">
                <a16:creationId xmlns:a16="http://schemas.microsoft.com/office/drawing/2014/main" id="{76159823-DE82-4CC6-9D3C-501F4567B027}"/>
              </a:ext>
            </a:extLst>
          </p:cNvPr>
          <p:cNvSpPr>
            <a:spLocks noGrp="1"/>
          </p:cNvSpPr>
          <p:nvPr>
            <p:ph idx="1"/>
          </p:nvPr>
        </p:nvSpPr>
        <p:spPr>
          <a:xfrm>
            <a:off x="381000" y="1357793"/>
            <a:ext cx="11430000" cy="4351338"/>
          </a:xfrm>
        </p:spPr>
        <p:txBody>
          <a:bodyPr>
            <a:normAutofit/>
          </a:bodyPr>
          <a:lstStyle/>
          <a:p>
            <a:pPr marL="0" marR="0">
              <a:lnSpc>
                <a:spcPct val="107000"/>
              </a:lnSpc>
              <a:spcBef>
                <a:spcPts val="0"/>
              </a:spcBef>
              <a:spcAft>
                <a:spcPts val="0"/>
              </a:spcAft>
            </a:pPr>
            <a:r>
              <a:rPr lang="en-US"/>
              <a:t>Description: </a:t>
            </a:r>
            <a:r>
              <a:rPr lang="en-US" sz="2400">
                <a:effectLst/>
                <a:latin typeface="Roboto Slab"/>
                <a:ea typeface="Calibri" panose="020F0502020204030204" pitchFamily="34" charset="0"/>
                <a:cs typeface="Calibri"/>
              </a:rPr>
              <a:t>Student can write responses in the form of fractions, expressions, equations, or inequalities. </a:t>
            </a:r>
          </a:p>
          <a:p>
            <a:pPr marL="0" marR="0">
              <a:lnSpc>
                <a:spcPct val="107000"/>
              </a:lnSpc>
              <a:spcBef>
                <a:spcPts val="0"/>
              </a:spcBef>
              <a:spcAft>
                <a:spcPts val="0"/>
              </a:spcAft>
            </a:pPr>
            <a:endParaRPr lang="en-US"/>
          </a:p>
          <a:p>
            <a:pPr>
              <a:lnSpc>
                <a:spcPct val="100000"/>
              </a:lnSpc>
              <a:spcBef>
                <a:spcPts val="600"/>
              </a:spcBef>
            </a:pPr>
            <a:r>
              <a:rPr lang="en-US"/>
              <a:t>Point value: These questions can be worth a maximum of 2 points with the possibility of receiving 1 point for a partially correct response</a:t>
            </a:r>
            <a:r>
              <a:rPr lang="fr-FR"/>
              <a:t>.</a:t>
            </a:r>
          </a:p>
          <a:p>
            <a:endParaRPr lang="en-US"/>
          </a:p>
          <a:p>
            <a:r>
              <a:rPr lang="en-US"/>
              <a:t>Math tests that may include these questions: Grades 3-8, Spanish Grades 3-5, and EOC</a:t>
            </a:r>
          </a:p>
        </p:txBody>
      </p:sp>
      <p:sp>
        <p:nvSpPr>
          <p:cNvPr id="4" name="Slide Number Placeholder 2">
            <a:extLst>
              <a:ext uri="{FF2B5EF4-FFF2-40B4-BE49-F238E27FC236}">
                <a16:creationId xmlns:a16="http://schemas.microsoft.com/office/drawing/2014/main" id="{CF2F850D-14FB-4EF5-9B8B-88CD9D79DC66}"/>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10</a:t>
            </a:fld>
            <a:endParaRPr lang="en-US"/>
          </a:p>
        </p:txBody>
      </p:sp>
    </p:spTree>
    <p:extLst>
      <p:ext uri="{BB962C8B-B14F-4D97-AF65-F5344CB8AC3E}">
        <p14:creationId xmlns:p14="http://schemas.microsoft.com/office/powerpoint/2010/main" val="310079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Equation Editor</a:t>
            </a:r>
            <a:br>
              <a:rPr lang="en-US"/>
            </a:br>
            <a:r>
              <a:rPr lang="en-US" i="1"/>
              <a:t>Example #1: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154967" y="1557871"/>
            <a:ext cx="6461589"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#3 in the Grade 8 sampler. </a:t>
            </a:r>
          </a:p>
        </p:txBody>
      </p:sp>
      <p:pic>
        <p:nvPicPr>
          <p:cNvPr id="6" name="Picture 5" descr="An image of question 3 in the grade 8 sampler.">
            <a:extLst>
              <a:ext uri="{FF2B5EF4-FFF2-40B4-BE49-F238E27FC236}">
                <a16:creationId xmlns:a16="http://schemas.microsoft.com/office/drawing/2014/main" id="{79AAA315-EAC2-4381-83DB-C1E480FA0470}"/>
              </a:ext>
            </a:extLst>
          </p:cNvPr>
          <p:cNvPicPr>
            <a:picLocks noChangeAspect="1"/>
          </p:cNvPicPr>
          <p:nvPr/>
        </p:nvPicPr>
        <p:blipFill rotWithShape="1">
          <a:blip r:embed="rId2"/>
          <a:srcRect t="1813"/>
          <a:stretch/>
        </p:blipFill>
        <p:spPr>
          <a:xfrm>
            <a:off x="2259458" y="1895474"/>
            <a:ext cx="7673084" cy="4137559"/>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11</a:t>
            </a:fld>
            <a:endParaRPr lang="en-US"/>
          </a:p>
        </p:txBody>
      </p:sp>
    </p:spTree>
    <p:extLst>
      <p:ext uri="{BB962C8B-B14F-4D97-AF65-F5344CB8AC3E}">
        <p14:creationId xmlns:p14="http://schemas.microsoft.com/office/powerpoint/2010/main" val="691534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Equation Editor</a:t>
            </a:r>
            <a:br>
              <a:rPr lang="en-US"/>
            </a:br>
            <a:r>
              <a:rPr lang="en-US" i="1"/>
              <a:t>Example #1: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266152" y="1461900"/>
            <a:ext cx="8865742" cy="3651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entered the correct answer (1 point). </a:t>
            </a:r>
          </a:p>
        </p:txBody>
      </p:sp>
      <p:pic>
        <p:nvPicPr>
          <p:cNvPr id="8" name="Picture 7" descr="An image of the correct answer.">
            <a:extLst>
              <a:ext uri="{FF2B5EF4-FFF2-40B4-BE49-F238E27FC236}">
                <a16:creationId xmlns:a16="http://schemas.microsoft.com/office/drawing/2014/main" id="{615F5FB2-535C-4D10-AEC2-A9F08B0D7A64}"/>
              </a:ext>
            </a:extLst>
          </p:cNvPr>
          <p:cNvPicPr>
            <a:picLocks noChangeAspect="1"/>
          </p:cNvPicPr>
          <p:nvPr/>
        </p:nvPicPr>
        <p:blipFill>
          <a:blip r:embed="rId2"/>
          <a:stretch>
            <a:fillRect/>
          </a:stretch>
        </p:blipFill>
        <p:spPr>
          <a:xfrm>
            <a:off x="2130038" y="1813783"/>
            <a:ext cx="5423915" cy="1908553"/>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266152" y="3848163"/>
            <a:ext cx="7241568" cy="4080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did not enter the correct answer (0 points).</a:t>
            </a:r>
          </a:p>
        </p:txBody>
      </p:sp>
      <p:pic>
        <p:nvPicPr>
          <p:cNvPr id="13" name="Picture 12" descr="An image of an incorrect answer.">
            <a:extLst>
              <a:ext uri="{FF2B5EF4-FFF2-40B4-BE49-F238E27FC236}">
                <a16:creationId xmlns:a16="http://schemas.microsoft.com/office/drawing/2014/main" id="{2A393E7A-31CD-4DA4-B9D5-A0EBC013ABF1}"/>
              </a:ext>
            </a:extLst>
          </p:cNvPr>
          <p:cNvPicPr>
            <a:picLocks noChangeAspect="1"/>
          </p:cNvPicPr>
          <p:nvPr/>
        </p:nvPicPr>
        <p:blipFill rotWithShape="1">
          <a:blip r:embed="rId3"/>
          <a:srcRect b="4018"/>
          <a:stretch/>
        </p:blipFill>
        <p:spPr>
          <a:xfrm>
            <a:off x="2176272" y="4214870"/>
            <a:ext cx="5331448" cy="1811830"/>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12</a:t>
            </a:fld>
            <a:endParaRPr lang="en-US"/>
          </a:p>
        </p:txBody>
      </p:sp>
    </p:spTree>
    <p:extLst>
      <p:ext uri="{BB962C8B-B14F-4D97-AF65-F5344CB8AC3E}">
        <p14:creationId xmlns:p14="http://schemas.microsoft.com/office/powerpoint/2010/main" val="189184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Equation Editor</a:t>
            </a:r>
            <a:br>
              <a:rPr lang="en-US" b="1"/>
            </a:br>
            <a:r>
              <a:rPr lang="en-US" i="1"/>
              <a:t>Example #1: Teacher view</a:t>
            </a:r>
          </a:p>
        </p:txBody>
      </p:sp>
      <p:grpSp>
        <p:nvGrpSpPr>
          <p:cNvPr id="5" name="Group 4" descr="Teacher view image with student answers.">
            <a:extLst>
              <a:ext uri="{FF2B5EF4-FFF2-40B4-BE49-F238E27FC236}">
                <a16:creationId xmlns:a16="http://schemas.microsoft.com/office/drawing/2014/main" id="{510C494F-BC1D-48D2-BD70-55634527A61E}"/>
              </a:ext>
            </a:extLst>
          </p:cNvPr>
          <p:cNvGrpSpPr/>
          <p:nvPr/>
        </p:nvGrpSpPr>
        <p:grpSpPr>
          <a:xfrm>
            <a:off x="381000" y="1100946"/>
            <a:ext cx="6344360" cy="4830204"/>
            <a:chOff x="381000" y="1100946"/>
            <a:chExt cx="6344360" cy="4830204"/>
          </a:xfrm>
        </p:grpSpPr>
        <p:pic>
          <p:nvPicPr>
            <p:cNvPr id="3" name="Picture 2">
              <a:extLst>
                <a:ext uri="{FF2B5EF4-FFF2-40B4-BE49-F238E27FC236}">
                  <a16:creationId xmlns:a16="http://schemas.microsoft.com/office/drawing/2014/main" id="{23D3217A-2F41-43C8-81A1-8E99892B7EB9}"/>
                </a:ext>
              </a:extLst>
            </p:cNvPr>
            <p:cNvPicPr>
              <a:picLocks noChangeAspect="1"/>
            </p:cNvPicPr>
            <p:nvPr/>
          </p:nvPicPr>
          <p:blipFill>
            <a:blip r:embed="rId2"/>
            <a:stretch>
              <a:fillRect/>
            </a:stretch>
          </p:blipFill>
          <p:spPr>
            <a:xfrm>
              <a:off x="381000" y="1100946"/>
              <a:ext cx="6344360" cy="4830204"/>
            </a:xfrm>
            <a:prstGeom prst="rect">
              <a:avLst/>
            </a:prstGeom>
          </p:spPr>
        </p:pic>
        <p:pic>
          <p:nvPicPr>
            <p:cNvPr id="4" name="Picture 3">
              <a:extLst>
                <a:ext uri="{FF2B5EF4-FFF2-40B4-BE49-F238E27FC236}">
                  <a16:creationId xmlns:a16="http://schemas.microsoft.com/office/drawing/2014/main" id="{840BA898-9A03-4E5D-85E3-CDFD65398D16}"/>
                </a:ext>
              </a:extLst>
            </p:cNvPr>
            <p:cNvPicPr>
              <a:picLocks noChangeAspect="1"/>
            </p:cNvPicPr>
            <p:nvPr/>
          </p:nvPicPr>
          <p:blipFill rotWithShape="1">
            <a:blip r:embed="rId3"/>
            <a:srcRect b="16255"/>
            <a:stretch/>
          </p:blipFill>
          <p:spPr>
            <a:xfrm>
              <a:off x="550966" y="2806022"/>
              <a:ext cx="5786189" cy="2896136"/>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47554" y="1100945"/>
            <a:ext cx="4927540" cy="4694547"/>
          </a:xfrm>
        </p:spPr>
        <p:txBody>
          <a:bodyPr>
            <a:noAutofit/>
          </a:bodyPr>
          <a:lstStyle/>
          <a:p>
            <a:pPr>
              <a:lnSpc>
                <a:spcPct val="100000"/>
              </a:lnSpc>
            </a:pPr>
            <a:r>
              <a:rPr lang="en-US" sz="2000">
                <a:solidFill>
                  <a:schemeClr val="accent1"/>
                </a:solidFill>
              </a:rPr>
              <a:t>The scoring model for </a:t>
            </a:r>
            <a:r>
              <a:rPr lang="en-US" sz="2000" b="1">
                <a:solidFill>
                  <a:schemeClr val="accent1"/>
                </a:solidFill>
              </a:rPr>
              <a:t>equation editor </a:t>
            </a:r>
            <a:r>
              <a:rPr lang="en-US" sz="2000">
                <a:solidFill>
                  <a:schemeClr val="accent1"/>
                </a:solidFill>
              </a:rPr>
              <a:t>questions is:</a:t>
            </a:r>
          </a:p>
          <a:p>
            <a:pPr marL="342900" indent="-342900">
              <a:lnSpc>
                <a:spcPct val="100000"/>
              </a:lnSpc>
              <a:buFont typeface="Arial" panose="020B0604020202020204" pitchFamily="34" charset="0"/>
              <a:buChar char="•"/>
            </a:pPr>
            <a:r>
              <a:rPr lang="en-US" sz="1800"/>
              <a:t>To obtain full credit (1 point), the student will enter the correct answer in the box.</a:t>
            </a:r>
          </a:p>
          <a:p>
            <a:pPr marL="342900" indent="-342900">
              <a:lnSpc>
                <a:spcPct val="100000"/>
              </a:lnSpc>
              <a:buFont typeface="Arial" panose="020B0604020202020204" pitchFamily="34" charset="0"/>
              <a:buChar char="•"/>
            </a:pPr>
            <a:r>
              <a:rPr lang="en-US" sz="1800"/>
              <a:t>Students will receive 0 points if the answer is missing or incorrect.</a:t>
            </a:r>
          </a:p>
          <a:p>
            <a:pPr>
              <a:lnSpc>
                <a:spcPct val="100000"/>
              </a:lnSpc>
            </a:pPr>
            <a:endParaRPr lang="en-US" sz="2000"/>
          </a:p>
          <a:p>
            <a:pPr>
              <a:lnSpc>
                <a:spcPct val="100000"/>
              </a:lnSpc>
            </a:pPr>
            <a:endParaRPr lang="en-US" sz="2000"/>
          </a:p>
          <a:p>
            <a:pPr>
              <a:lnSpc>
                <a:spcPct val="100000"/>
              </a:lnSpc>
            </a:pPr>
            <a:r>
              <a:rPr lang="en-US" sz="2000">
                <a:solidFill>
                  <a:schemeClr val="accent1"/>
                </a:solidFill>
              </a:rPr>
              <a:t>In this example, this student entered the correct answer, so they received full credit (1 point).</a:t>
            </a:r>
          </a:p>
          <a:p>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13</a:t>
            </a:fld>
            <a:endParaRPr lang="en-US"/>
          </a:p>
        </p:txBody>
      </p:sp>
    </p:spTree>
    <p:extLst>
      <p:ext uri="{BB962C8B-B14F-4D97-AF65-F5344CB8AC3E}">
        <p14:creationId xmlns:p14="http://schemas.microsoft.com/office/powerpoint/2010/main" val="865748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b="1"/>
            </a:br>
            <a:r>
              <a:rPr lang="en-US" i="1"/>
              <a:t>Question Type Overview</a:t>
            </a:r>
          </a:p>
        </p:txBody>
      </p:sp>
      <p:sp>
        <p:nvSpPr>
          <p:cNvPr id="3" name="Content Placeholder 2">
            <a:extLst>
              <a:ext uri="{FF2B5EF4-FFF2-40B4-BE49-F238E27FC236}">
                <a16:creationId xmlns:a16="http://schemas.microsoft.com/office/drawing/2014/main" id="{76159823-DE82-4CC6-9D3C-501F4567B027}"/>
              </a:ext>
            </a:extLst>
          </p:cNvPr>
          <p:cNvSpPr>
            <a:spLocks noGrp="1"/>
          </p:cNvSpPr>
          <p:nvPr>
            <p:ph idx="1"/>
          </p:nvPr>
        </p:nvSpPr>
        <p:spPr>
          <a:xfrm>
            <a:off x="381000" y="1357793"/>
            <a:ext cx="11430000" cy="4351338"/>
          </a:xfrm>
        </p:spPr>
        <p:txBody>
          <a:bodyPr>
            <a:normAutofit/>
          </a:bodyPr>
          <a:lstStyle/>
          <a:p>
            <a:pPr marL="0" marR="0">
              <a:lnSpc>
                <a:spcPct val="107000"/>
              </a:lnSpc>
              <a:spcBef>
                <a:spcPts val="0"/>
              </a:spcBef>
              <a:spcAft>
                <a:spcPts val="0"/>
              </a:spcAft>
            </a:pPr>
            <a:r>
              <a:rPr lang="en-US"/>
              <a:t>Description: </a:t>
            </a:r>
            <a:r>
              <a:rPr lang="en-US" sz="2400">
                <a:effectLst/>
                <a:latin typeface="Roboto Slab"/>
                <a:ea typeface="Calibri" panose="020F0502020204030204" pitchFamily="34" charset="0"/>
                <a:cs typeface="Arial"/>
              </a:rPr>
              <a:t>Student selects, points, draws lines, drags bar graphs, and performs other functions to independently create different types of graphs.</a:t>
            </a:r>
          </a:p>
          <a:p>
            <a:endParaRPr lang="en-US"/>
          </a:p>
          <a:p>
            <a:pPr>
              <a:lnSpc>
                <a:spcPct val="100000"/>
              </a:lnSpc>
              <a:spcBef>
                <a:spcPts val="600"/>
              </a:spcBef>
            </a:pPr>
            <a:r>
              <a:rPr lang="en-US"/>
              <a:t>Point value: These questions can be worth a maximum of 2 points with the possibility of receiving 1 point for a partially correct response</a:t>
            </a:r>
            <a:r>
              <a:rPr lang="fr-FR"/>
              <a:t>.</a:t>
            </a:r>
          </a:p>
          <a:p>
            <a:endParaRPr lang="en-US"/>
          </a:p>
          <a:p>
            <a:r>
              <a:rPr lang="en-US"/>
              <a:t>Math tests that may include these questions: Grades 3-8, Spanish Grades 3-5, and EOC</a:t>
            </a:r>
          </a:p>
          <a:p>
            <a:endParaRPr lang="en-US"/>
          </a:p>
        </p:txBody>
      </p:sp>
      <p:sp>
        <p:nvSpPr>
          <p:cNvPr id="4" name="Slide Number Placeholder 2">
            <a:extLst>
              <a:ext uri="{FF2B5EF4-FFF2-40B4-BE49-F238E27FC236}">
                <a16:creationId xmlns:a16="http://schemas.microsoft.com/office/drawing/2014/main" id="{CF2F850D-14FB-4EF5-9B8B-88CD9D79DC66}"/>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14</a:t>
            </a:fld>
            <a:endParaRPr lang="en-US"/>
          </a:p>
        </p:txBody>
      </p:sp>
    </p:spTree>
    <p:extLst>
      <p:ext uri="{BB962C8B-B14F-4D97-AF65-F5344CB8AC3E}">
        <p14:creationId xmlns:p14="http://schemas.microsoft.com/office/powerpoint/2010/main" val="584976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#1: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462125"/>
            <a:ext cx="934212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#7 in the Grade 6 sampler. </a:t>
            </a:r>
          </a:p>
        </p:txBody>
      </p:sp>
      <p:pic>
        <p:nvPicPr>
          <p:cNvPr id="9" name="Picture 8" descr="An image of a question 7 in the grade 6 sampler.">
            <a:extLst>
              <a:ext uri="{FF2B5EF4-FFF2-40B4-BE49-F238E27FC236}">
                <a16:creationId xmlns:a16="http://schemas.microsoft.com/office/drawing/2014/main" id="{B8D93287-2460-4EA4-9E14-E636DA4A08D6}"/>
              </a:ext>
            </a:extLst>
          </p:cNvPr>
          <p:cNvPicPr>
            <a:picLocks noChangeAspect="1"/>
          </p:cNvPicPr>
          <p:nvPr/>
        </p:nvPicPr>
        <p:blipFill>
          <a:blip r:embed="rId2"/>
          <a:stretch>
            <a:fillRect/>
          </a:stretch>
        </p:blipFill>
        <p:spPr>
          <a:xfrm>
            <a:off x="2316607" y="1791678"/>
            <a:ext cx="7558786" cy="4171357"/>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15</a:t>
            </a:fld>
            <a:endParaRPr lang="en-US"/>
          </a:p>
        </p:txBody>
      </p:sp>
    </p:spTree>
    <p:extLst>
      <p:ext uri="{BB962C8B-B14F-4D97-AF65-F5344CB8AC3E}">
        <p14:creationId xmlns:p14="http://schemas.microsoft.com/office/powerpoint/2010/main" val="3915102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#1: Student view</a:t>
            </a:r>
          </a:p>
        </p:txBody>
      </p:sp>
      <p:sp>
        <p:nvSpPr>
          <p:cNvPr id="7" name="Content Placeholder 2">
            <a:extLst>
              <a:ext uri="{FF2B5EF4-FFF2-40B4-BE49-F238E27FC236}">
                <a16:creationId xmlns:a16="http://schemas.microsoft.com/office/drawing/2014/main" id="{CC9D2274-EB6D-4F14-9737-F304DD502DC1}"/>
              </a:ext>
            </a:extLst>
          </p:cNvPr>
          <p:cNvSpPr txBox="1">
            <a:spLocks/>
          </p:cNvSpPr>
          <p:nvPr/>
        </p:nvSpPr>
        <p:spPr>
          <a:xfrm>
            <a:off x="309082" y="1441564"/>
            <a:ext cx="598055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 (1 point).</a:t>
            </a:r>
          </a:p>
        </p:txBody>
      </p:sp>
      <p:pic>
        <p:nvPicPr>
          <p:cNvPr id="9" name="Picture 8" descr="An image of the correct answer.">
            <a:extLst>
              <a:ext uri="{FF2B5EF4-FFF2-40B4-BE49-F238E27FC236}">
                <a16:creationId xmlns:a16="http://schemas.microsoft.com/office/drawing/2014/main" id="{150A2DE7-5C1B-4951-861D-87335006669D}"/>
              </a:ext>
            </a:extLst>
          </p:cNvPr>
          <p:cNvPicPr>
            <a:picLocks noChangeAspect="1"/>
          </p:cNvPicPr>
          <p:nvPr/>
        </p:nvPicPr>
        <p:blipFill>
          <a:blip r:embed="rId2"/>
          <a:stretch>
            <a:fillRect/>
          </a:stretch>
        </p:blipFill>
        <p:spPr>
          <a:xfrm>
            <a:off x="1472955" y="2250159"/>
            <a:ext cx="3303411" cy="3657825"/>
          </a:xfrm>
          <a:prstGeom prst="rect">
            <a:avLst/>
          </a:prstGeom>
        </p:spPr>
      </p:pic>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6435357" y="1441564"/>
            <a:ext cx="524923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did not answer select the correct answer (0 points).</a:t>
            </a:r>
          </a:p>
        </p:txBody>
      </p:sp>
      <p:pic>
        <p:nvPicPr>
          <p:cNvPr id="6" name="Picture 5" descr="An image of an incorrect answer.">
            <a:extLst>
              <a:ext uri="{FF2B5EF4-FFF2-40B4-BE49-F238E27FC236}">
                <a16:creationId xmlns:a16="http://schemas.microsoft.com/office/drawing/2014/main" id="{E3830BFA-EBB7-4C46-8DA7-95280163B052}"/>
              </a:ext>
            </a:extLst>
          </p:cNvPr>
          <p:cNvPicPr>
            <a:picLocks noChangeAspect="1"/>
          </p:cNvPicPr>
          <p:nvPr/>
        </p:nvPicPr>
        <p:blipFill>
          <a:blip r:embed="rId3"/>
          <a:stretch>
            <a:fillRect/>
          </a:stretch>
        </p:blipFill>
        <p:spPr>
          <a:xfrm>
            <a:off x="7271799" y="2142334"/>
            <a:ext cx="3576354" cy="3765650"/>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16</a:t>
            </a:fld>
            <a:endParaRPr lang="en-US"/>
          </a:p>
        </p:txBody>
      </p:sp>
    </p:spTree>
    <p:extLst>
      <p:ext uri="{BB962C8B-B14F-4D97-AF65-F5344CB8AC3E}">
        <p14:creationId xmlns:p14="http://schemas.microsoft.com/office/powerpoint/2010/main" val="46114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b="1"/>
            </a:br>
            <a:r>
              <a:rPr lang="en-US" i="1"/>
              <a:t>Example #1: Teacher view</a:t>
            </a:r>
          </a:p>
        </p:txBody>
      </p:sp>
      <p:grpSp>
        <p:nvGrpSpPr>
          <p:cNvPr id="5" name="Group 4" descr="Teacher view image with student answers.">
            <a:extLst>
              <a:ext uri="{FF2B5EF4-FFF2-40B4-BE49-F238E27FC236}">
                <a16:creationId xmlns:a16="http://schemas.microsoft.com/office/drawing/2014/main" id="{4F2D5C0C-4402-41A2-B68E-DC28A3FEECAA}"/>
              </a:ext>
            </a:extLst>
          </p:cNvPr>
          <p:cNvGrpSpPr/>
          <p:nvPr/>
        </p:nvGrpSpPr>
        <p:grpSpPr>
          <a:xfrm>
            <a:off x="381000" y="1146713"/>
            <a:ext cx="6399944" cy="4745865"/>
            <a:chOff x="381000" y="1146713"/>
            <a:chExt cx="6399944" cy="4745865"/>
          </a:xfrm>
        </p:grpSpPr>
        <p:pic>
          <p:nvPicPr>
            <p:cNvPr id="3" name="Picture 2">
              <a:extLst>
                <a:ext uri="{FF2B5EF4-FFF2-40B4-BE49-F238E27FC236}">
                  <a16:creationId xmlns:a16="http://schemas.microsoft.com/office/drawing/2014/main" id="{F7648000-0EDD-4811-87A4-01E836929A81}"/>
                </a:ext>
              </a:extLst>
            </p:cNvPr>
            <p:cNvPicPr>
              <a:picLocks noChangeAspect="1"/>
            </p:cNvPicPr>
            <p:nvPr/>
          </p:nvPicPr>
          <p:blipFill>
            <a:blip r:embed="rId2"/>
            <a:stretch>
              <a:fillRect/>
            </a:stretch>
          </p:blipFill>
          <p:spPr>
            <a:xfrm>
              <a:off x="381000" y="1146713"/>
              <a:ext cx="6399944" cy="4745865"/>
            </a:xfrm>
            <a:prstGeom prst="rect">
              <a:avLst/>
            </a:prstGeom>
          </p:spPr>
        </p:pic>
        <p:pic>
          <p:nvPicPr>
            <p:cNvPr id="4" name="Picture 3">
              <a:extLst>
                <a:ext uri="{FF2B5EF4-FFF2-40B4-BE49-F238E27FC236}">
                  <a16:creationId xmlns:a16="http://schemas.microsoft.com/office/drawing/2014/main" id="{5D8980B3-96E0-4EF5-A2B4-BD3D0FFEE200}"/>
                </a:ext>
              </a:extLst>
            </p:cNvPr>
            <p:cNvPicPr>
              <a:picLocks noChangeAspect="1"/>
            </p:cNvPicPr>
            <p:nvPr/>
          </p:nvPicPr>
          <p:blipFill>
            <a:blip r:embed="rId3"/>
            <a:stretch>
              <a:fillRect/>
            </a:stretch>
          </p:blipFill>
          <p:spPr>
            <a:xfrm>
              <a:off x="549746" y="2761684"/>
              <a:ext cx="5952197" cy="2982058"/>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47554" y="1146713"/>
            <a:ext cx="4863445" cy="4745865"/>
          </a:xfrm>
        </p:spPr>
        <p:txBody>
          <a:bodyPr>
            <a:normAutofit/>
          </a:bodyPr>
          <a:lstStyle/>
          <a:p>
            <a:pPr>
              <a:lnSpc>
                <a:spcPct val="100000"/>
              </a:lnSpc>
            </a:pPr>
            <a:r>
              <a:rPr lang="en-US" sz="2000">
                <a:solidFill>
                  <a:schemeClr val="accent1"/>
                </a:solidFill>
              </a:rPr>
              <a:t>The scoring model for </a:t>
            </a:r>
            <a:r>
              <a:rPr lang="en-US" sz="2000" b="1">
                <a:solidFill>
                  <a:schemeClr val="accent1"/>
                </a:solidFill>
              </a:rPr>
              <a:t>graphing</a:t>
            </a:r>
            <a:r>
              <a:rPr lang="en-US" sz="2000">
                <a:solidFill>
                  <a:schemeClr val="accent1"/>
                </a:solidFill>
              </a:rPr>
              <a:t> questions is:</a:t>
            </a:r>
          </a:p>
          <a:p>
            <a:pPr marL="342900" indent="-342900">
              <a:lnSpc>
                <a:spcPct val="100000"/>
              </a:lnSpc>
              <a:buFont typeface="Arial" panose="020B0604020202020204" pitchFamily="34" charset="0"/>
              <a:buChar char="•"/>
            </a:pPr>
            <a:r>
              <a:rPr lang="en-US" sz="1800"/>
              <a:t>To obtain full credit (1 point), the student will correctly plot the point on the coordinate grid.</a:t>
            </a:r>
          </a:p>
          <a:p>
            <a:pPr marL="342900" indent="-342900">
              <a:lnSpc>
                <a:spcPct val="100000"/>
              </a:lnSpc>
              <a:buFont typeface="Arial" panose="020B0604020202020204" pitchFamily="34" charset="0"/>
              <a:buChar char="•"/>
            </a:pPr>
            <a:r>
              <a:rPr lang="en-US" sz="1800"/>
              <a:t>Students will receive 0 points if the point is missing or plotted incorrectly.</a:t>
            </a:r>
          </a:p>
          <a:p>
            <a:pPr>
              <a:lnSpc>
                <a:spcPct val="100000"/>
              </a:lnSpc>
            </a:pPr>
            <a:endParaRPr lang="en-US" sz="2000"/>
          </a:p>
          <a:p>
            <a:pPr>
              <a:lnSpc>
                <a:spcPct val="100000"/>
              </a:lnSpc>
            </a:pPr>
            <a:endParaRPr lang="en-US" sz="2000"/>
          </a:p>
          <a:p>
            <a:pPr>
              <a:lnSpc>
                <a:spcPct val="100000"/>
              </a:lnSpc>
            </a:pPr>
            <a:r>
              <a:rPr lang="en-US" sz="2000">
                <a:solidFill>
                  <a:schemeClr val="accent1"/>
                </a:solidFill>
              </a:rPr>
              <a:t>In this example, this student chose the correct answer, so they received full credit (1 point).</a:t>
            </a:r>
          </a:p>
          <a:p>
            <a:pPr>
              <a:lnSpc>
                <a:spcPct val="100000"/>
              </a:lnSpc>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17</a:t>
            </a:fld>
            <a:endParaRPr lang="en-US"/>
          </a:p>
        </p:txBody>
      </p:sp>
    </p:spTree>
    <p:extLst>
      <p:ext uri="{BB962C8B-B14F-4D97-AF65-F5344CB8AC3E}">
        <p14:creationId xmlns:p14="http://schemas.microsoft.com/office/powerpoint/2010/main" val="2330070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#2: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462125"/>
            <a:ext cx="758444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#7 in the Grade 5 sampler. </a:t>
            </a:r>
          </a:p>
        </p:txBody>
      </p:sp>
      <p:pic>
        <p:nvPicPr>
          <p:cNvPr id="6" name="Picture 5" descr="An image of a question 7 in the grade 5 sampler.">
            <a:extLst>
              <a:ext uri="{FF2B5EF4-FFF2-40B4-BE49-F238E27FC236}">
                <a16:creationId xmlns:a16="http://schemas.microsoft.com/office/drawing/2014/main" id="{A3426EA4-5C68-4BF0-ACEC-AD27E7E006C0}"/>
              </a:ext>
            </a:extLst>
          </p:cNvPr>
          <p:cNvPicPr>
            <a:picLocks noChangeAspect="1"/>
          </p:cNvPicPr>
          <p:nvPr/>
        </p:nvPicPr>
        <p:blipFill>
          <a:blip r:embed="rId2"/>
          <a:stretch>
            <a:fillRect/>
          </a:stretch>
        </p:blipFill>
        <p:spPr>
          <a:xfrm>
            <a:off x="3051435" y="1792562"/>
            <a:ext cx="6089130" cy="4189138"/>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18</a:t>
            </a:fld>
            <a:endParaRPr lang="en-US"/>
          </a:p>
        </p:txBody>
      </p:sp>
    </p:spTree>
    <p:extLst>
      <p:ext uri="{BB962C8B-B14F-4D97-AF65-F5344CB8AC3E}">
        <p14:creationId xmlns:p14="http://schemas.microsoft.com/office/powerpoint/2010/main" val="3996785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#2: Student view</a:t>
            </a:r>
          </a:p>
        </p:txBody>
      </p:sp>
      <p:grpSp>
        <p:nvGrpSpPr>
          <p:cNvPr id="3" name="Group 2" descr="An image of the correct answer.">
            <a:extLst>
              <a:ext uri="{FF2B5EF4-FFF2-40B4-BE49-F238E27FC236}">
                <a16:creationId xmlns:a16="http://schemas.microsoft.com/office/drawing/2014/main" id="{46D517A4-2F64-4847-89B2-70DB01F3D1E7}"/>
              </a:ext>
            </a:extLst>
          </p:cNvPr>
          <p:cNvGrpSpPr/>
          <p:nvPr/>
        </p:nvGrpSpPr>
        <p:grpSpPr>
          <a:xfrm>
            <a:off x="381000" y="1362799"/>
            <a:ext cx="3613526" cy="4584858"/>
            <a:chOff x="381000" y="1362799"/>
            <a:chExt cx="3293964" cy="4512867"/>
          </a:xfrm>
        </p:grpSpPr>
        <p:sp>
          <p:nvSpPr>
            <p:cNvPr id="7" name="Content Placeholder 2">
              <a:extLst>
                <a:ext uri="{FF2B5EF4-FFF2-40B4-BE49-F238E27FC236}">
                  <a16:creationId xmlns:a16="http://schemas.microsoft.com/office/drawing/2014/main" id="{AEE68724-D95E-4C5F-AEC3-9F92F9506339}"/>
                </a:ext>
              </a:extLst>
            </p:cNvPr>
            <p:cNvSpPr txBox="1">
              <a:spLocks/>
            </p:cNvSpPr>
            <p:nvPr/>
          </p:nvSpPr>
          <p:spPr>
            <a:xfrm>
              <a:off x="381000" y="1362799"/>
              <a:ext cx="3293964" cy="45128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correctly plot their answers (2 points).</a:t>
              </a:r>
            </a:p>
          </p:txBody>
        </p:sp>
        <p:pic>
          <p:nvPicPr>
            <p:cNvPr id="8" name="Picture 7">
              <a:extLst>
                <a:ext uri="{FF2B5EF4-FFF2-40B4-BE49-F238E27FC236}">
                  <a16:creationId xmlns:a16="http://schemas.microsoft.com/office/drawing/2014/main" id="{D484367C-1B06-4B54-924F-52881C8C61E0}"/>
                </a:ext>
              </a:extLst>
            </p:cNvPr>
            <p:cNvPicPr>
              <a:picLocks noChangeAspect="1"/>
            </p:cNvPicPr>
            <p:nvPr/>
          </p:nvPicPr>
          <p:blipFill>
            <a:blip r:embed="rId2"/>
            <a:stretch>
              <a:fillRect/>
            </a:stretch>
          </p:blipFill>
          <p:spPr>
            <a:xfrm>
              <a:off x="697482" y="2451512"/>
              <a:ext cx="2661000" cy="3353293"/>
            </a:xfrm>
            <a:prstGeom prst="rect">
              <a:avLst/>
            </a:prstGeom>
          </p:spPr>
        </p:pic>
      </p:grpSp>
      <p:sp>
        <p:nvSpPr>
          <p:cNvPr id="5" name="Content Placeholder 2" descr="An image of partially correct answer.">
            <a:extLst>
              <a:ext uri="{FF2B5EF4-FFF2-40B4-BE49-F238E27FC236}">
                <a16:creationId xmlns:a16="http://schemas.microsoft.com/office/drawing/2014/main" id="{5DEA57AA-A388-4174-8187-DECB1A442732}"/>
              </a:ext>
            </a:extLst>
          </p:cNvPr>
          <p:cNvSpPr txBox="1">
            <a:spLocks/>
          </p:cNvSpPr>
          <p:nvPr/>
        </p:nvSpPr>
        <p:spPr>
          <a:xfrm>
            <a:off x="4243217" y="1336185"/>
            <a:ext cx="3813549" cy="45128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plotted two points correctly (1 point).</a:t>
            </a:r>
          </a:p>
        </p:txBody>
      </p:sp>
      <p:pic>
        <p:nvPicPr>
          <p:cNvPr id="9" name="Picture 8" descr="An image of partially correct answer.">
            <a:extLst>
              <a:ext uri="{FF2B5EF4-FFF2-40B4-BE49-F238E27FC236}">
                <a16:creationId xmlns:a16="http://schemas.microsoft.com/office/drawing/2014/main" id="{1A8F6D14-9598-4E48-9682-453C0E0EEAA5}"/>
              </a:ext>
            </a:extLst>
          </p:cNvPr>
          <p:cNvPicPr>
            <a:picLocks noChangeAspect="1"/>
          </p:cNvPicPr>
          <p:nvPr/>
        </p:nvPicPr>
        <p:blipFill>
          <a:blip r:embed="rId3"/>
          <a:stretch>
            <a:fillRect/>
          </a:stretch>
        </p:blipFill>
        <p:spPr>
          <a:xfrm>
            <a:off x="4700966" y="2468880"/>
            <a:ext cx="2898050" cy="3478777"/>
          </a:xfrm>
          <a:prstGeom prst="rect">
            <a:avLst/>
          </a:prstGeom>
        </p:spPr>
      </p:pic>
      <p:grpSp>
        <p:nvGrpSpPr>
          <p:cNvPr id="12" name="Group 11" descr="An image of an incorrect answer.">
            <a:extLst>
              <a:ext uri="{FF2B5EF4-FFF2-40B4-BE49-F238E27FC236}">
                <a16:creationId xmlns:a16="http://schemas.microsoft.com/office/drawing/2014/main" id="{52491E55-75B5-45C7-ADD6-8692B3A05757}"/>
              </a:ext>
            </a:extLst>
          </p:cNvPr>
          <p:cNvGrpSpPr/>
          <p:nvPr/>
        </p:nvGrpSpPr>
        <p:grpSpPr>
          <a:xfrm>
            <a:off x="8481424" y="1362799"/>
            <a:ext cx="3393670" cy="4584858"/>
            <a:chOff x="8727316" y="1362799"/>
            <a:chExt cx="3147778" cy="4584858"/>
          </a:xfrm>
        </p:grpSpPr>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8727316" y="1362799"/>
              <a:ext cx="3147778" cy="45848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plotted all four points incorrectly (0 points).</a:t>
              </a:r>
            </a:p>
          </p:txBody>
        </p:sp>
        <p:pic>
          <p:nvPicPr>
            <p:cNvPr id="11" name="Picture 10">
              <a:extLst>
                <a:ext uri="{FF2B5EF4-FFF2-40B4-BE49-F238E27FC236}">
                  <a16:creationId xmlns:a16="http://schemas.microsoft.com/office/drawing/2014/main" id="{92CB6870-CE02-4CB0-B0C2-09DDCA648E29}"/>
                </a:ext>
              </a:extLst>
            </p:cNvPr>
            <p:cNvPicPr>
              <a:picLocks noChangeAspect="1"/>
            </p:cNvPicPr>
            <p:nvPr/>
          </p:nvPicPr>
          <p:blipFill>
            <a:blip r:embed="rId4"/>
            <a:stretch>
              <a:fillRect/>
            </a:stretch>
          </p:blipFill>
          <p:spPr>
            <a:xfrm>
              <a:off x="8957988" y="2468880"/>
              <a:ext cx="2686432" cy="3406786"/>
            </a:xfrm>
            <a:prstGeom prst="rect">
              <a:avLst/>
            </a:prstGeom>
          </p:spPr>
        </p:pic>
      </p:grpSp>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19</a:t>
            </a:fld>
            <a:endParaRPr lang="en-US"/>
          </a:p>
        </p:txBody>
      </p:sp>
    </p:spTree>
    <p:extLst>
      <p:ext uri="{BB962C8B-B14F-4D97-AF65-F5344CB8AC3E}">
        <p14:creationId xmlns:p14="http://schemas.microsoft.com/office/powerpoint/2010/main" val="281012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54AB-92B5-4C26-8EA4-2D9F0C31F186}"/>
              </a:ext>
            </a:extLst>
          </p:cNvPr>
          <p:cNvSpPr>
            <a:spLocks noGrp="1"/>
          </p:cNvSpPr>
          <p:nvPr>
            <p:ph type="title"/>
          </p:nvPr>
        </p:nvSpPr>
        <p:spPr/>
        <p:txBody>
          <a:bodyPr>
            <a:normAutofit fontScale="90000"/>
          </a:bodyPr>
          <a:lstStyle/>
          <a:p>
            <a:r>
              <a:rPr lang="en-US" sz="4000" b="1">
                <a:solidFill>
                  <a:schemeClr val="accent1"/>
                </a:solidFill>
                <a:latin typeface="Roboto Slab" pitchFamily="2" charset="0"/>
                <a:ea typeface="Roboto Slab" pitchFamily="2" charset="0"/>
              </a:rPr>
              <a:t>Table of Contents</a:t>
            </a:r>
          </a:p>
        </p:txBody>
      </p:sp>
      <p:sp>
        <p:nvSpPr>
          <p:cNvPr id="3" name="Content Placeholder 2">
            <a:extLst>
              <a:ext uri="{FF2B5EF4-FFF2-40B4-BE49-F238E27FC236}">
                <a16:creationId xmlns:a16="http://schemas.microsoft.com/office/drawing/2014/main" id="{5E573B42-D1F2-485A-9273-DBDA3AB54952}"/>
              </a:ext>
            </a:extLst>
          </p:cNvPr>
          <p:cNvSpPr>
            <a:spLocks noGrp="1"/>
          </p:cNvSpPr>
          <p:nvPr>
            <p:ph idx="1"/>
          </p:nvPr>
        </p:nvSpPr>
        <p:spPr>
          <a:xfrm>
            <a:off x="247135" y="1099752"/>
            <a:ext cx="11825415" cy="4880918"/>
          </a:xfrm>
        </p:spPr>
        <p:txBody>
          <a:bodyPr vert="horz" lIns="91440" tIns="45720" rIns="91440" bIns="45720" rtlCol="0" anchor="t">
            <a:normAutofit/>
          </a:bodyPr>
          <a:lstStyle/>
          <a:p>
            <a:pPr>
              <a:lnSpc>
                <a:spcPct val="100000"/>
              </a:lnSpc>
            </a:pPr>
            <a:r>
              <a:rPr lang="en-US" sz="2000" dirty="0">
                <a:latin typeface="Roboto Slab"/>
                <a:hlinkClick r:id="rId3" action="ppaction://hlinksldjump"/>
              </a:rPr>
              <a:t>Section 1: </a:t>
            </a:r>
            <a:r>
              <a:rPr lang="en-US" sz="2000" dirty="0">
                <a:latin typeface="Roboto Slab"/>
              </a:rPr>
              <a:t>Introduction and Overview</a:t>
            </a:r>
          </a:p>
          <a:p>
            <a:pPr>
              <a:lnSpc>
                <a:spcPct val="100000"/>
              </a:lnSpc>
            </a:pPr>
            <a:r>
              <a:rPr lang="en-US" sz="2000" dirty="0">
                <a:latin typeface="Roboto Slab"/>
                <a:hlinkClick r:id="rId4" action="ppaction://hlinksldjump"/>
              </a:rPr>
              <a:t>Section 2: </a:t>
            </a:r>
            <a:r>
              <a:rPr lang="en-US" sz="2000" dirty="0">
                <a:latin typeface="Roboto Slab"/>
              </a:rPr>
              <a:t>Scoring and Reporting Guide Overview and Question Types</a:t>
            </a:r>
          </a:p>
          <a:p>
            <a:pPr marL="800100" indent="-342900">
              <a:lnSpc>
                <a:spcPct val="100000"/>
              </a:lnSpc>
              <a:buFont typeface="Wingdings" panose="05000000000000000000" pitchFamily="2" charset="2"/>
              <a:buChar char="§"/>
            </a:pPr>
            <a:r>
              <a:rPr lang="en-US" sz="2000" dirty="0">
                <a:latin typeface="Roboto Slab"/>
                <a:hlinkClick r:id="rId5" action="ppaction://hlinksldjump"/>
              </a:rPr>
              <a:t>Equation editor</a:t>
            </a:r>
            <a:r>
              <a:rPr lang="en-US" sz="2000" dirty="0">
                <a:latin typeface="Roboto Slab"/>
              </a:rPr>
              <a:t>	</a:t>
            </a:r>
          </a:p>
          <a:p>
            <a:pPr marL="800100" indent="-342900">
              <a:lnSpc>
                <a:spcPct val="100000"/>
              </a:lnSpc>
              <a:buFont typeface="Wingdings" panose="05000000000000000000" pitchFamily="2" charset="2"/>
              <a:buChar char="§"/>
            </a:pPr>
            <a:r>
              <a:rPr lang="en-US" sz="2000" dirty="0">
                <a:latin typeface="Roboto Slab"/>
                <a:hlinkClick r:id="rId6" action="ppaction://hlinksldjump"/>
              </a:rPr>
              <a:t>Graphing</a:t>
            </a:r>
            <a:endParaRPr lang="en-US" sz="2000" dirty="0">
              <a:latin typeface="Roboto Slab"/>
            </a:endParaRPr>
          </a:p>
          <a:p>
            <a:pPr marL="800100" indent="-342900">
              <a:lnSpc>
                <a:spcPct val="100000"/>
              </a:lnSpc>
              <a:buFont typeface="Wingdings" panose="05000000000000000000" pitchFamily="2" charset="2"/>
              <a:buChar char="§"/>
            </a:pPr>
            <a:r>
              <a:rPr lang="en-US" sz="2000" dirty="0">
                <a:latin typeface="Roboto Slab"/>
                <a:hlinkClick r:id="rId7" action="ppaction://hlinksldjump"/>
              </a:rPr>
              <a:t>Inline choice</a:t>
            </a:r>
            <a:endParaRPr lang="en-US" sz="2000" dirty="0">
              <a:latin typeface="Roboto Slab"/>
            </a:endParaRPr>
          </a:p>
          <a:p>
            <a:pPr marL="800100" indent="-342900">
              <a:lnSpc>
                <a:spcPct val="100000"/>
              </a:lnSpc>
              <a:buFont typeface="Wingdings" panose="05000000000000000000" pitchFamily="2" charset="2"/>
              <a:buChar char="§"/>
            </a:pPr>
            <a:r>
              <a:rPr lang="en-US" sz="2000" dirty="0">
                <a:latin typeface="Roboto Slab"/>
                <a:hlinkClick r:id="rId8" action="ppaction://hlinksldjump"/>
              </a:rPr>
              <a:t>Hot spot</a:t>
            </a:r>
            <a:endParaRPr lang="en-US" sz="2000" dirty="0">
              <a:latin typeface="Roboto Slab"/>
            </a:endParaRPr>
          </a:p>
          <a:p>
            <a:pPr marL="800100" indent="-342900">
              <a:lnSpc>
                <a:spcPct val="100000"/>
              </a:lnSpc>
              <a:buFont typeface="Wingdings" panose="05000000000000000000" pitchFamily="2" charset="2"/>
              <a:buChar char="§"/>
            </a:pPr>
            <a:r>
              <a:rPr lang="en-US" sz="2000" dirty="0">
                <a:latin typeface="Roboto Slab"/>
                <a:hlinkClick r:id="rId9" action="ppaction://hlinksldjump"/>
              </a:rPr>
              <a:t>Fraction model</a:t>
            </a:r>
            <a:endParaRPr lang="en-US" sz="2000" dirty="0">
              <a:latin typeface="Roboto Slab"/>
            </a:endParaRPr>
          </a:p>
          <a:p>
            <a:pPr marL="800100" indent="-342900">
              <a:lnSpc>
                <a:spcPct val="100000"/>
              </a:lnSpc>
              <a:buFont typeface="Wingdings" panose="05000000000000000000" pitchFamily="2" charset="2"/>
              <a:buChar char="§"/>
            </a:pPr>
            <a:r>
              <a:rPr lang="en-US" sz="2000" dirty="0">
                <a:latin typeface="Roboto Slab"/>
                <a:hlinkClick r:id="rId10" action="ppaction://hlinksldjump"/>
              </a:rPr>
              <a:t>Drag and drop</a:t>
            </a:r>
            <a:endParaRPr lang="en-US" sz="2000" dirty="0">
              <a:latin typeface="Roboto Slab"/>
            </a:endParaRPr>
          </a:p>
          <a:p>
            <a:pPr marL="800100" indent="-342900">
              <a:lnSpc>
                <a:spcPct val="100000"/>
              </a:lnSpc>
              <a:buFont typeface="Wingdings" panose="05000000000000000000" pitchFamily="2" charset="2"/>
              <a:buChar char="§"/>
            </a:pPr>
            <a:r>
              <a:rPr lang="en-US" sz="2000" dirty="0">
                <a:latin typeface="Roboto Slab"/>
                <a:hlinkClick r:id="rId11" action="ppaction://hlinksldjump"/>
              </a:rPr>
              <a:t>Match table grid </a:t>
            </a:r>
            <a:endParaRPr lang="en-US" sz="2000" dirty="0">
              <a:latin typeface="Roboto Slab"/>
            </a:endParaRPr>
          </a:p>
          <a:p>
            <a:pPr marL="800100" indent="-342900">
              <a:lnSpc>
                <a:spcPct val="100000"/>
              </a:lnSpc>
              <a:buFont typeface="Wingdings" panose="05000000000000000000" pitchFamily="2" charset="2"/>
              <a:buChar char="§"/>
            </a:pPr>
            <a:r>
              <a:rPr lang="en-US" sz="2000" dirty="0">
                <a:latin typeface="Roboto Slab"/>
                <a:hlinkClick r:id="rId12" action="ppaction://hlinksldjump"/>
              </a:rPr>
              <a:t>Multiselect</a:t>
            </a:r>
            <a:endParaRPr lang="en-US" sz="2000" dirty="0">
              <a:latin typeface="Roboto Slab"/>
            </a:endParaRPr>
          </a:p>
          <a:p>
            <a:pPr>
              <a:lnSpc>
                <a:spcPct val="100000"/>
              </a:lnSpc>
            </a:pPr>
            <a:r>
              <a:rPr lang="en-US" sz="2000" dirty="0">
                <a:latin typeface="Roboto Slab"/>
                <a:hlinkClick r:id="rId13" action="ppaction://hlinksldjump"/>
              </a:rPr>
              <a:t>Section 3: </a:t>
            </a:r>
            <a:r>
              <a:rPr lang="en-US" sz="2000" dirty="0">
                <a:latin typeface="Roboto Slab"/>
              </a:rPr>
              <a:t>Additional Resources</a:t>
            </a:r>
          </a:p>
        </p:txBody>
      </p:sp>
      <p:sp>
        <p:nvSpPr>
          <p:cNvPr id="4" name="Slide Number Placeholder 2">
            <a:extLst>
              <a:ext uri="{FF2B5EF4-FFF2-40B4-BE49-F238E27FC236}">
                <a16:creationId xmlns:a16="http://schemas.microsoft.com/office/drawing/2014/main" id="{82DCD613-D80F-43BF-9376-67C013B4166B}"/>
              </a:ext>
            </a:extLst>
          </p:cNvPr>
          <p:cNvSpPr>
            <a:spLocks noGrp="1"/>
          </p:cNvSpPr>
          <p:nvPr>
            <p:ph type="sldNum" sz="quarter" idx="12"/>
          </p:nvPr>
        </p:nvSpPr>
        <p:spPr>
          <a:xfrm>
            <a:off x="9131894" y="627738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16275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b="1"/>
            </a:br>
            <a:r>
              <a:rPr lang="en-US" i="1"/>
              <a:t>Example #2: Teacher view</a:t>
            </a:r>
          </a:p>
        </p:txBody>
      </p:sp>
      <p:grpSp>
        <p:nvGrpSpPr>
          <p:cNvPr id="5" name="Group 4" descr="Teacher view image with student answers.">
            <a:extLst>
              <a:ext uri="{FF2B5EF4-FFF2-40B4-BE49-F238E27FC236}">
                <a16:creationId xmlns:a16="http://schemas.microsoft.com/office/drawing/2014/main" id="{F65C5AF8-A997-49E0-A9D6-E1C29959CF20}"/>
              </a:ext>
            </a:extLst>
          </p:cNvPr>
          <p:cNvGrpSpPr/>
          <p:nvPr/>
        </p:nvGrpSpPr>
        <p:grpSpPr>
          <a:xfrm>
            <a:off x="236306" y="1191802"/>
            <a:ext cx="6456436" cy="4787757"/>
            <a:chOff x="236306" y="1191802"/>
            <a:chExt cx="6456436" cy="4787757"/>
          </a:xfrm>
        </p:grpSpPr>
        <p:pic>
          <p:nvPicPr>
            <p:cNvPr id="3" name="Picture 2">
              <a:extLst>
                <a:ext uri="{FF2B5EF4-FFF2-40B4-BE49-F238E27FC236}">
                  <a16:creationId xmlns:a16="http://schemas.microsoft.com/office/drawing/2014/main" id="{96FC435D-2065-45C1-8373-AF10BF2949B8}"/>
                </a:ext>
              </a:extLst>
            </p:cNvPr>
            <p:cNvPicPr>
              <a:picLocks noChangeAspect="1"/>
            </p:cNvPicPr>
            <p:nvPr/>
          </p:nvPicPr>
          <p:blipFill>
            <a:blip r:embed="rId2"/>
            <a:stretch>
              <a:fillRect/>
            </a:stretch>
          </p:blipFill>
          <p:spPr>
            <a:xfrm>
              <a:off x="236306" y="1191802"/>
              <a:ext cx="6456436" cy="4787757"/>
            </a:xfrm>
            <a:prstGeom prst="rect">
              <a:avLst/>
            </a:prstGeom>
          </p:spPr>
        </p:pic>
        <p:pic>
          <p:nvPicPr>
            <p:cNvPr id="4" name="Picture 3">
              <a:extLst>
                <a:ext uri="{FF2B5EF4-FFF2-40B4-BE49-F238E27FC236}">
                  <a16:creationId xmlns:a16="http://schemas.microsoft.com/office/drawing/2014/main" id="{EAA06A94-DF9B-4EC1-A202-3C37998C0593}"/>
                </a:ext>
              </a:extLst>
            </p:cNvPr>
            <p:cNvPicPr>
              <a:picLocks noChangeAspect="1"/>
            </p:cNvPicPr>
            <p:nvPr/>
          </p:nvPicPr>
          <p:blipFill rotWithShape="1">
            <a:blip r:embed="rId3"/>
            <a:srcRect b="5680"/>
            <a:stretch/>
          </p:blipFill>
          <p:spPr>
            <a:xfrm>
              <a:off x="497674" y="2774477"/>
              <a:ext cx="5891482" cy="3032697"/>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54110" y="1168095"/>
            <a:ext cx="4746771" cy="4521810"/>
          </a:xfrm>
        </p:spPr>
        <p:txBody>
          <a:bodyPr>
            <a:noAutofit/>
          </a:bodyPr>
          <a:lstStyle/>
          <a:p>
            <a:pPr>
              <a:lnSpc>
                <a:spcPct val="100000"/>
              </a:lnSpc>
              <a:spcBef>
                <a:spcPts val="600"/>
              </a:spcBef>
            </a:pPr>
            <a:r>
              <a:rPr lang="en-US" sz="2000">
                <a:solidFill>
                  <a:schemeClr val="accent1"/>
                </a:solidFill>
              </a:rPr>
              <a:t>The scoring model for </a:t>
            </a:r>
            <a:r>
              <a:rPr lang="en-US" sz="2000" b="1">
                <a:solidFill>
                  <a:schemeClr val="accent1"/>
                </a:solidFill>
              </a:rPr>
              <a:t>graphing</a:t>
            </a:r>
            <a:r>
              <a:rPr lang="en-US" sz="2000">
                <a:solidFill>
                  <a:schemeClr val="accent1"/>
                </a:solidFill>
              </a:rPr>
              <a:t> questions is:</a:t>
            </a:r>
          </a:p>
          <a:p>
            <a:pPr marL="342900" indent="-342900">
              <a:lnSpc>
                <a:spcPct val="100000"/>
              </a:lnSpc>
              <a:spcBef>
                <a:spcPts val="600"/>
              </a:spcBef>
              <a:buFont typeface="Arial" panose="020B0604020202020204" pitchFamily="34" charset="0"/>
              <a:buChar char="•"/>
            </a:pPr>
            <a:r>
              <a:rPr lang="en-US" sz="1800"/>
              <a:t>To obtain full credit (2 points), the student will correctly plot four points on the coordinate grid.</a:t>
            </a:r>
          </a:p>
          <a:p>
            <a:pPr marL="342900" indent="-342900">
              <a:lnSpc>
                <a:spcPct val="100000"/>
              </a:lnSpc>
              <a:spcBef>
                <a:spcPts val="600"/>
              </a:spcBef>
              <a:buFont typeface="Arial" panose="020B0604020202020204" pitchFamily="34" charset="0"/>
              <a:buChar char="•"/>
            </a:pPr>
            <a:r>
              <a:rPr lang="en-US" sz="1800"/>
              <a:t>To obtain partial credit (1 point) the student will correctly plot two or three points on the coordinate grid.</a:t>
            </a:r>
          </a:p>
          <a:p>
            <a:pPr marL="342900" indent="-342900">
              <a:lnSpc>
                <a:spcPct val="100000"/>
              </a:lnSpc>
              <a:spcBef>
                <a:spcPts val="600"/>
              </a:spcBef>
              <a:buFont typeface="Arial" panose="020B0604020202020204" pitchFamily="34" charset="0"/>
              <a:buChar char="•"/>
            </a:pPr>
            <a:r>
              <a:rPr lang="en-US" sz="1800"/>
              <a:t>Students will receive 0 points if three or more points are missing or plotted incorrectly.</a:t>
            </a:r>
          </a:p>
          <a:p>
            <a:pPr marL="342900" indent="-342900">
              <a:lnSpc>
                <a:spcPct val="100000"/>
              </a:lnSpc>
              <a:spcBef>
                <a:spcPts val="600"/>
              </a:spcBef>
              <a:buFont typeface="Arial" panose="020B0604020202020204" pitchFamily="34" charset="0"/>
              <a:buChar char="•"/>
            </a:pPr>
            <a:endParaRPr lang="en-US" sz="2000"/>
          </a:p>
          <a:p>
            <a:pPr>
              <a:lnSpc>
                <a:spcPct val="100000"/>
              </a:lnSpc>
              <a:spcBef>
                <a:spcPts val="600"/>
              </a:spcBef>
            </a:pPr>
            <a:r>
              <a:rPr lang="en-US" sz="2000">
                <a:solidFill>
                  <a:schemeClr val="accent1"/>
                </a:solidFill>
              </a:rPr>
              <a:t>This student plotted all four points correctly, so they received full credit (2 points).</a:t>
            </a:r>
          </a:p>
          <a:p>
            <a:pPr>
              <a:lnSpc>
                <a:spcPct val="100000"/>
              </a:lnSpc>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20</a:t>
            </a:fld>
            <a:endParaRPr lang="en-US"/>
          </a:p>
        </p:txBody>
      </p:sp>
    </p:spTree>
    <p:extLst>
      <p:ext uri="{BB962C8B-B14F-4D97-AF65-F5344CB8AC3E}">
        <p14:creationId xmlns:p14="http://schemas.microsoft.com/office/powerpoint/2010/main" val="405596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#3: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541007"/>
            <a:ext cx="758444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#5 in the Algebra I sampler. </a:t>
            </a:r>
          </a:p>
        </p:txBody>
      </p:sp>
      <p:pic>
        <p:nvPicPr>
          <p:cNvPr id="7" name="Picture 6" descr="An image of a question 5 in the Algebra I sampler.">
            <a:extLst>
              <a:ext uri="{FF2B5EF4-FFF2-40B4-BE49-F238E27FC236}">
                <a16:creationId xmlns:a16="http://schemas.microsoft.com/office/drawing/2014/main" id="{70DDB224-243F-40C6-9DCA-00C7A4812108}"/>
              </a:ext>
            </a:extLst>
          </p:cNvPr>
          <p:cNvPicPr>
            <a:picLocks noChangeAspect="1"/>
          </p:cNvPicPr>
          <p:nvPr/>
        </p:nvPicPr>
        <p:blipFill>
          <a:blip r:embed="rId2"/>
          <a:stretch>
            <a:fillRect/>
          </a:stretch>
        </p:blipFill>
        <p:spPr>
          <a:xfrm>
            <a:off x="2466620" y="1854406"/>
            <a:ext cx="7258759" cy="4037939"/>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21</a:t>
            </a:fld>
            <a:endParaRPr lang="en-US"/>
          </a:p>
        </p:txBody>
      </p:sp>
    </p:spTree>
    <p:extLst>
      <p:ext uri="{BB962C8B-B14F-4D97-AF65-F5344CB8AC3E}">
        <p14:creationId xmlns:p14="http://schemas.microsoft.com/office/powerpoint/2010/main" val="3986996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#3: Student view</a:t>
            </a:r>
          </a:p>
        </p:txBody>
      </p:sp>
      <p:grpSp>
        <p:nvGrpSpPr>
          <p:cNvPr id="3" name="Group 2" descr="An image of the correct answer.">
            <a:extLst>
              <a:ext uri="{FF2B5EF4-FFF2-40B4-BE49-F238E27FC236}">
                <a16:creationId xmlns:a16="http://schemas.microsoft.com/office/drawing/2014/main" id="{53FC6742-5A8E-47E7-8BBE-39EC41494CFC}"/>
              </a:ext>
            </a:extLst>
          </p:cNvPr>
          <p:cNvGrpSpPr/>
          <p:nvPr/>
        </p:nvGrpSpPr>
        <p:grpSpPr>
          <a:xfrm>
            <a:off x="398380" y="1517855"/>
            <a:ext cx="5470529" cy="4239878"/>
            <a:chOff x="398380" y="1419054"/>
            <a:chExt cx="5470529" cy="4239878"/>
          </a:xfrm>
        </p:grpSpPr>
        <p:sp>
          <p:nvSpPr>
            <p:cNvPr id="7" name="Content Placeholder 2">
              <a:extLst>
                <a:ext uri="{FF2B5EF4-FFF2-40B4-BE49-F238E27FC236}">
                  <a16:creationId xmlns:a16="http://schemas.microsoft.com/office/drawing/2014/main" id="{AEE68724-D95E-4C5F-AEC3-9F92F9506339}"/>
                </a:ext>
              </a:extLst>
            </p:cNvPr>
            <p:cNvSpPr txBox="1">
              <a:spLocks/>
            </p:cNvSpPr>
            <p:nvPr/>
          </p:nvSpPr>
          <p:spPr>
            <a:xfrm>
              <a:off x="539168" y="1419054"/>
              <a:ext cx="4886115" cy="42398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answers (1 point).</a:t>
              </a:r>
            </a:p>
          </p:txBody>
        </p:sp>
        <p:pic>
          <p:nvPicPr>
            <p:cNvPr id="10" name="Picture 9">
              <a:extLst>
                <a:ext uri="{FF2B5EF4-FFF2-40B4-BE49-F238E27FC236}">
                  <a16:creationId xmlns:a16="http://schemas.microsoft.com/office/drawing/2014/main" id="{F04771C7-1CD7-4819-A381-E8E28F4ABEAF}"/>
                </a:ext>
              </a:extLst>
            </p:cNvPr>
            <p:cNvPicPr>
              <a:picLocks noChangeAspect="1"/>
            </p:cNvPicPr>
            <p:nvPr/>
          </p:nvPicPr>
          <p:blipFill>
            <a:blip r:embed="rId2"/>
            <a:stretch>
              <a:fillRect/>
            </a:stretch>
          </p:blipFill>
          <p:spPr>
            <a:xfrm>
              <a:off x="398380" y="2474239"/>
              <a:ext cx="5470529" cy="3184693"/>
            </a:xfrm>
            <a:prstGeom prst="rect">
              <a:avLst/>
            </a:prstGeom>
          </p:spPr>
        </p:pic>
      </p:grpSp>
      <p:grpSp>
        <p:nvGrpSpPr>
          <p:cNvPr id="5" name="Group 4" descr="An image of an incorrect answer.">
            <a:extLst>
              <a:ext uri="{FF2B5EF4-FFF2-40B4-BE49-F238E27FC236}">
                <a16:creationId xmlns:a16="http://schemas.microsoft.com/office/drawing/2014/main" id="{9C7C811B-C856-49DC-97EB-2E88032E0401}"/>
              </a:ext>
            </a:extLst>
          </p:cNvPr>
          <p:cNvGrpSpPr/>
          <p:nvPr/>
        </p:nvGrpSpPr>
        <p:grpSpPr>
          <a:xfrm>
            <a:off x="6096000" y="1517855"/>
            <a:ext cx="5293767" cy="4239878"/>
            <a:chOff x="6096000" y="1419054"/>
            <a:chExt cx="5293767" cy="4239878"/>
          </a:xfrm>
        </p:grpSpPr>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6232460" y="1419054"/>
              <a:ext cx="4791711" cy="42398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a:t>This student did not select the correct answers (0 points).</a:t>
              </a:r>
            </a:p>
          </p:txBody>
        </p:sp>
        <p:pic>
          <p:nvPicPr>
            <p:cNvPr id="8" name="Picture 7">
              <a:extLst>
                <a:ext uri="{FF2B5EF4-FFF2-40B4-BE49-F238E27FC236}">
                  <a16:creationId xmlns:a16="http://schemas.microsoft.com/office/drawing/2014/main" id="{03972A64-AA4D-4579-814B-8F16A8875B12}"/>
                </a:ext>
              </a:extLst>
            </p:cNvPr>
            <p:cNvPicPr>
              <a:picLocks noChangeAspect="1"/>
            </p:cNvPicPr>
            <p:nvPr/>
          </p:nvPicPr>
          <p:blipFill>
            <a:blip r:embed="rId3"/>
            <a:stretch>
              <a:fillRect/>
            </a:stretch>
          </p:blipFill>
          <p:spPr>
            <a:xfrm>
              <a:off x="6096000" y="2520311"/>
              <a:ext cx="5293767" cy="3138621"/>
            </a:xfrm>
            <a:prstGeom prst="rect">
              <a:avLst/>
            </a:prstGeom>
          </p:spPr>
        </p:pic>
      </p:grpSp>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22</a:t>
            </a:fld>
            <a:endParaRPr lang="en-US"/>
          </a:p>
        </p:txBody>
      </p:sp>
    </p:spTree>
    <p:extLst>
      <p:ext uri="{BB962C8B-B14F-4D97-AF65-F5344CB8AC3E}">
        <p14:creationId xmlns:p14="http://schemas.microsoft.com/office/powerpoint/2010/main" val="2337697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b="1"/>
            </a:br>
            <a:r>
              <a:rPr lang="en-US" i="1"/>
              <a:t>Example #3: Teacher view</a:t>
            </a:r>
          </a:p>
        </p:txBody>
      </p:sp>
      <p:grpSp>
        <p:nvGrpSpPr>
          <p:cNvPr id="4" name="Group 3" descr="Teacher view image with student answers.">
            <a:extLst>
              <a:ext uri="{FF2B5EF4-FFF2-40B4-BE49-F238E27FC236}">
                <a16:creationId xmlns:a16="http://schemas.microsoft.com/office/drawing/2014/main" id="{610DD5F2-96C7-4ECA-8239-79354A05907B}"/>
              </a:ext>
            </a:extLst>
          </p:cNvPr>
          <p:cNvGrpSpPr/>
          <p:nvPr/>
        </p:nvGrpSpPr>
        <p:grpSpPr>
          <a:xfrm>
            <a:off x="293157" y="1150706"/>
            <a:ext cx="6511858" cy="4828854"/>
            <a:chOff x="293157" y="1150706"/>
            <a:chExt cx="6511858" cy="4828854"/>
          </a:xfrm>
        </p:grpSpPr>
        <p:pic>
          <p:nvPicPr>
            <p:cNvPr id="3" name="Picture 2">
              <a:extLst>
                <a:ext uri="{FF2B5EF4-FFF2-40B4-BE49-F238E27FC236}">
                  <a16:creationId xmlns:a16="http://schemas.microsoft.com/office/drawing/2014/main" id="{3A16A7E4-1E8B-4FE7-9021-3FB966E5FF53}"/>
                </a:ext>
              </a:extLst>
            </p:cNvPr>
            <p:cNvPicPr>
              <a:picLocks noChangeAspect="1"/>
            </p:cNvPicPr>
            <p:nvPr/>
          </p:nvPicPr>
          <p:blipFill>
            <a:blip r:embed="rId2"/>
            <a:stretch>
              <a:fillRect/>
            </a:stretch>
          </p:blipFill>
          <p:spPr>
            <a:xfrm>
              <a:off x="293157" y="1150706"/>
              <a:ext cx="6511858" cy="4828854"/>
            </a:xfrm>
            <a:prstGeom prst="rect">
              <a:avLst/>
            </a:prstGeom>
          </p:spPr>
        </p:pic>
        <p:pic>
          <p:nvPicPr>
            <p:cNvPr id="9" name="Picture 8">
              <a:extLst>
                <a:ext uri="{FF2B5EF4-FFF2-40B4-BE49-F238E27FC236}">
                  <a16:creationId xmlns:a16="http://schemas.microsoft.com/office/drawing/2014/main" id="{D39381CE-842C-415A-872A-17A703C50ACA}"/>
                </a:ext>
              </a:extLst>
            </p:cNvPr>
            <p:cNvPicPr>
              <a:picLocks noChangeAspect="1"/>
            </p:cNvPicPr>
            <p:nvPr/>
          </p:nvPicPr>
          <p:blipFill>
            <a:blip r:embed="rId3"/>
            <a:stretch>
              <a:fillRect/>
            </a:stretch>
          </p:blipFill>
          <p:spPr>
            <a:xfrm>
              <a:off x="504290" y="2872031"/>
              <a:ext cx="6002997" cy="2917456"/>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47555" y="1150706"/>
            <a:ext cx="4740155" cy="4706596"/>
          </a:xfrm>
        </p:spPr>
        <p:txBody>
          <a:bodyPr>
            <a:noAutofit/>
          </a:bodyPr>
          <a:lstStyle/>
          <a:p>
            <a:pPr>
              <a:lnSpc>
                <a:spcPct val="100000"/>
              </a:lnSpc>
              <a:spcBef>
                <a:spcPts val="600"/>
              </a:spcBef>
            </a:pPr>
            <a:r>
              <a:rPr lang="en-US" sz="2000">
                <a:solidFill>
                  <a:schemeClr val="accent1"/>
                </a:solidFill>
              </a:rPr>
              <a:t>The scoring model for </a:t>
            </a:r>
            <a:r>
              <a:rPr lang="en-US" sz="2000" b="1">
                <a:solidFill>
                  <a:schemeClr val="accent1"/>
                </a:solidFill>
              </a:rPr>
              <a:t>graphing</a:t>
            </a:r>
            <a:r>
              <a:rPr lang="en-US" sz="2000">
                <a:solidFill>
                  <a:schemeClr val="accent1"/>
                </a:solidFill>
              </a:rPr>
              <a:t> questions is:</a:t>
            </a:r>
          </a:p>
          <a:p>
            <a:pPr marL="342900" indent="-342900">
              <a:lnSpc>
                <a:spcPct val="100000"/>
              </a:lnSpc>
              <a:spcBef>
                <a:spcPts val="600"/>
              </a:spcBef>
              <a:buFont typeface="Arial" panose="020B0604020202020204" pitchFamily="34" charset="0"/>
              <a:buChar char="•"/>
            </a:pPr>
            <a:r>
              <a:rPr lang="en-US" sz="1800"/>
              <a:t>To obtain full credit (1 point), the student will correctly select the type of graph and drag the two points to their correct positions.</a:t>
            </a:r>
          </a:p>
          <a:p>
            <a:pPr marL="342900" indent="-342900">
              <a:lnSpc>
                <a:spcPct val="100000"/>
              </a:lnSpc>
              <a:spcBef>
                <a:spcPts val="600"/>
              </a:spcBef>
              <a:buFont typeface="Arial" panose="020B0604020202020204" pitchFamily="34" charset="0"/>
              <a:buChar char="•"/>
            </a:pPr>
            <a:r>
              <a:rPr lang="en-US" sz="1800"/>
              <a:t>Students will receive 0 points if the type selection is incorrect or if any point is in the incorrect position.</a:t>
            </a:r>
          </a:p>
          <a:p>
            <a:pPr>
              <a:lnSpc>
                <a:spcPct val="100000"/>
              </a:lnSpc>
              <a:spcBef>
                <a:spcPts val="600"/>
              </a:spcBef>
            </a:pPr>
            <a:endParaRPr lang="en-US" sz="2000"/>
          </a:p>
          <a:p>
            <a:pPr>
              <a:lnSpc>
                <a:spcPct val="100000"/>
              </a:lnSpc>
              <a:spcBef>
                <a:spcPts val="600"/>
              </a:spcBef>
            </a:pPr>
            <a:endParaRPr lang="en-US" sz="700"/>
          </a:p>
          <a:p>
            <a:pPr>
              <a:lnSpc>
                <a:spcPct val="100000"/>
              </a:lnSpc>
              <a:spcBef>
                <a:spcPts val="600"/>
              </a:spcBef>
            </a:pPr>
            <a:r>
              <a:rPr lang="en-US" sz="2000">
                <a:solidFill>
                  <a:schemeClr val="accent1"/>
                </a:solidFill>
              </a:rPr>
              <a:t>In this example, this student answered correctly, so they received full credit (1 point).</a:t>
            </a:r>
          </a:p>
          <a:p>
            <a:pPr>
              <a:lnSpc>
                <a:spcPct val="100000"/>
              </a:lnSpc>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23</a:t>
            </a:fld>
            <a:endParaRPr lang="en-US"/>
          </a:p>
        </p:txBody>
      </p:sp>
    </p:spTree>
    <p:extLst>
      <p:ext uri="{BB962C8B-B14F-4D97-AF65-F5344CB8AC3E}">
        <p14:creationId xmlns:p14="http://schemas.microsoft.com/office/powerpoint/2010/main" val="677513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#4: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497644"/>
            <a:ext cx="473964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#9 in the Algebra I sampler. </a:t>
            </a:r>
          </a:p>
        </p:txBody>
      </p:sp>
      <p:pic>
        <p:nvPicPr>
          <p:cNvPr id="7" name="Picture 6" descr="An image of a question 9 in the Algebra I sampler.">
            <a:extLst>
              <a:ext uri="{FF2B5EF4-FFF2-40B4-BE49-F238E27FC236}">
                <a16:creationId xmlns:a16="http://schemas.microsoft.com/office/drawing/2014/main" id="{7771AA84-AED4-41E6-B735-1254D156F07B}"/>
              </a:ext>
            </a:extLst>
          </p:cNvPr>
          <p:cNvPicPr>
            <a:picLocks noChangeAspect="1"/>
          </p:cNvPicPr>
          <p:nvPr/>
        </p:nvPicPr>
        <p:blipFill>
          <a:blip r:embed="rId2"/>
          <a:stretch>
            <a:fillRect/>
          </a:stretch>
        </p:blipFill>
        <p:spPr>
          <a:xfrm>
            <a:off x="5008335" y="336794"/>
            <a:ext cx="6974115" cy="5626927"/>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24</a:t>
            </a:fld>
            <a:endParaRPr lang="en-US"/>
          </a:p>
        </p:txBody>
      </p:sp>
    </p:spTree>
    <p:extLst>
      <p:ext uri="{BB962C8B-B14F-4D97-AF65-F5344CB8AC3E}">
        <p14:creationId xmlns:p14="http://schemas.microsoft.com/office/powerpoint/2010/main" val="975529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#4: Student view</a:t>
            </a:r>
          </a:p>
        </p:txBody>
      </p:sp>
      <p:sp>
        <p:nvSpPr>
          <p:cNvPr id="7" name="Content Placeholder 2">
            <a:extLst>
              <a:ext uri="{FF2B5EF4-FFF2-40B4-BE49-F238E27FC236}">
                <a16:creationId xmlns:a16="http://schemas.microsoft.com/office/drawing/2014/main" id="{AEE68724-D95E-4C5F-AEC3-9F92F9506339}"/>
              </a:ext>
            </a:extLst>
          </p:cNvPr>
          <p:cNvSpPr txBox="1">
            <a:spLocks/>
          </p:cNvSpPr>
          <p:nvPr/>
        </p:nvSpPr>
        <p:spPr>
          <a:xfrm>
            <a:off x="395057" y="1496360"/>
            <a:ext cx="3559785" cy="3938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answers (2 points).</a:t>
            </a:r>
          </a:p>
        </p:txBody>
      </p:sp>
      <p:pic>
        <p:nvPicPr>
          <p:cNvPr id="8" name="Picture 7" descr="An image of the correct answer.">
            <a:extLst>
              <a:ext uri="{FF2B5EF4-FFF2-40B4-BE49-F238E27FC236}">
                <a16:creationId xmlns:a16="http://schemas.microsoft.com/office/drawing/2014/main" id="{C95DB011-F22D-4D69-9C4D-9665F357CDFC}"/>
              </a:ext>
            </a:extLst>
          </p:cNvPr>
          <p:cNvPicPr>
            <a:picLocks noChangeAspect="1"/>
          </p:cNvPicPr>
          <p:nvPr/>
        </p:nvPicPr>
        <p:blipFill>
          <a:blip r:embed="rId2"/>
          <a:stretch>
            <a:fillRect/>
          </a:stretch>
        </p:blipFill>
        <p:spPr>
          <a:xfrm>
            <a:off x="314349" y="2844489"/>
            <a:ext cx="3721202" cy="2490212"/>
          </a:xfrm>
          <a:prstGeom prst="rect">
            <a:avLst/>
          </a:prstGeom>
        </p:spPr>
      </p:pic>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4234097" y="1501005"/>
            <a:ext cx="3559785" cy="38336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correctly graphed both lines but did not shade the correct solution set, so they received partial credit (1 point).</a:t>
            </a:r>
          </a:p>
        </p:txBody>
      </p:sp>
      <p:pic>
        <p:nvPicPr>
          <p:cNvPr id="10" name="Picture 9" descr="An image of partially correct answer.">
            <a:extLst>
              <a:ext uri="{FF2B5EF4-FFF2-40B4-BE49-F238E27FC236}">
                <a16:creationId xmlns:a16="http://schemas.microsoft.com/office/drawing/2014/main" id="{58A0889C-DF04-4A3B-B3D1-F88FDBDC01F5}"/>
              </a:ext>
            </a:extLst>
          </p:cNvPr>
          <p:cNvPicPr>
            <a:picLocks noChangeAspect="1"/>
          </p:cNvPicPr>
          <p:nvPr/>
        </p:nvPicPr>
        <p:blipFill>
          <a:blip r:embed="rId3"/>
          <a:stretch>
            <a:fillRect/>
          </a:stretch>
        </p:blipFill>
        <p:spPr>
          <a:xfrm>
            <a:off x="4234097" y="2844489"/>
            <a:ext cx="3552351" cy="2509201"/>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8267323" y="1496360"/>
            <a:ext cx="3724652" cy="3938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incorrectly graphed both lines (0 points).</a:t>
            </a:r>
          </a:p>
        </p:txBody>
      </p:sp>
      <p:pic>
        <p:nvPicPr>
          <p:cNvPr id="12" name="Picture 11" descr="An image of an incorrect answer.">
            <a:extLst>
              <a:ext uri="{FF2B5EF4-FFF2-40B4-BE49-F238E27FC236}">
                <a16:creationId xmlns:a16="http://schemas.microsoft.com/office/drawing/2014/main" id="{7B2D3127-7053-45DA-AF34-8DDE63C6CD8F}"/>
              </a:ext>
            </a:extLst>
          </p:cNvPr>
          <p:cNvPicPr>
            <a:picLocks noChangeAspect="1"/>
          </p:cNvPicPr>
          <p:nvPr/>
        </p:nvPicPr>
        <p:blipFill>
          <a:blip r:embed="rId4"/>
          <a:stretch>
            <a:fillRect/>
          </a:stretch>
        </p:blipFill>
        <p:spPr>
          <a:xfrm>
            <a:off x="8258894" y="2928815"/>
            <a:ext cx="3552352" cy="2405886"/>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25</a:t>
            </a:fld>
            <a:endParaRPr lang="en-US"/>
          </a:p>
        </p:txBody>
      </p:sp>
    </p:spTree>
    <p:extLst>
      <p:ext uri="{BB962C8B-B14F-4D97-AF65-F5344CB8AC3E}">
        <p14:creationId xmlns:p14="http://schemas.microsoft.com/office/powerpoint/2010/main" val="3905792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b="1"/>
            </a:br>
            <a:r>
              <a:rPr lang="en-US" i="1"/>
              <a:t>Example #4: Teacher view</a:t>
            </a:r>
          </a:p>
        </p:txBody>
      </p:sp>
      <p:grpSp>
        <p:nvGrpSpPr>
          <p:cNvPr id="4" name="Group 3" descr="Teacher view image with student answers.">
            <a:extLst>
              <a:ext uri="{FF2B5EF4-FFF2-40B4-BE49-F238E27FC236}">
                <a16:creationId xmlns:a16="http://schemas.microsoft.com/office/drawing/2014/main" id="{3A9ABF7F-17E6-41A3-B881-3D15DEF4D0E2}"/>
              </a:ext>
            </a:extLst>
          </p:cNvPr>
          <p:cNvGrpSpPr/>
          <p:nvPr/>
        </p:nvGrpSpPr>
        <p:grpSpPr>
          <a:xfrm>
            <a:off x="157471" y="1167791"/>
            <a:ext cx="6526810" cy="4839942"/>
            <a:chOff x="157471" y="1167791"/>
            <a:chExt cx="6526810" cy="4839942"/>
          </a:xfrm>
        </p:grpSpPr>
        <p:pic>
          <p:nvPicPr>
            <p:cNvPr id="3" name="Picture 2">
              <a:extLst>
                <a:ext uri="{FF2B5EF4-FFF2-40B4-BE49-F238E27FC236}">
                  <a16:creationId xmlns:a16="http://schemas.microsoft.com/office/drawing/2014/main" id="{F17E8DC7-6621-4FA7-A8CD-0DD5270FFA54}"/>
                </a:ext>
              </a:extLst>
            </p:cNvPr>
            <p:cNvPicPr>
              <a:picLocks noChangeAspect="1"/>
            </p:cNvPicPr>
            <p:nvPr/>
          </p:nvPicPr>
          <p:blipFill>
            <a:blip r:embed="rId2"/>
            <a:stretch>
              <a:fillRect/>
            </a:stretch>
          </p:blipFill>
          <p:spPr>
            <a:xfrm>
              <a:off x="157471" y="1167791"/>
              <a:ext cx="6526810" cy="4839942"/>
            </a:xfrm>
            <a:prstGeom prst="rect">
              <a:avLst/>
            </a:prstGeom>
          </p:spPr>
        </p:pic>
        <p:pic>
          <p:nvPicPr>
            <p:cNvPr id="11" name="Picture 10">
              <a:extLst>
                <a:ext uri="{FF2B5EF4-FFF2-40B4-BE49-F238E27FC236}">
                  <a16:creationId xmlns:a16="http://schemas.microsoft.com/office/drawing/2014/main" id="{8F5C0D7E-6B77-4A30-B61C-989E6539B451}"/>
                </a:ext>
              </a:extLst>
            </p:cNvPr>
            <p:cNvPicPr>
              <a:picLocks noChangeAspect="1"/>
            </p:cNvPicPr>
            <p:nvPr/>
          </p:nvPicPr>
          <p:blipFill>
            <a:blip r:embed="rId3"/>
            <a:stretch>
              <a:fillRect/>
            </a:stretch>
          </p:blipFill>
          <p:spPr>
            <a:xfrm>
              <a:off x="642686" y="2956780"/>
              <a:ext cx="5566351" cy="2827352"/>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47555" y="863841"/>
            <a:ext cx="5086974" cy="5060709"/>
          </a:xfrm>
        </p:spPr>
        <p:txBody>
          <a:bodyPr>
            <a:noAutofit/>
          </a:bodyPr>
          <a:lstStyle/>
          <a:p>
            <a:pPr>
              <a:lnSpc>
                <a:spcPct val="100000"/>
              </a:lnSpc>
              <a:spcBef>
                <a:spcPts val="600"/>
              </a:spcBef>
            </a:pPr>
            <a:r>
              <a:rPr lang="en-US" sz="2000">
                <a:solidFill>
                  <a:schemeClr val="accent1"/>
                </a:solidFill>
              </a:rPr>
              <a:t>The scoring model for </a:t>
            </a:r>
            <a:r>
              <a:rPr lang="en-US" sz="2000" b="1">
                <a:solidFill>
                  <a:schemeClr val="accent1"/>
                </a:solidFill>
              </a:rPr>
              <a:t>graphing</a:t>
            </a:r>
            <a:r>
              <a:rPr lang="en-US" sz="2000">
                <a:solidFill>
                  <a:schemeClr val="accent1"/>
                </a:solidFill>
              </a:rPr>
              <a:t> questions is:</a:t>
            </a:r>
          </a:p>
          <a:p>
            <a:pPr marL="342900" indent="-342900">
              <a:lnSpc>
                <a:spcPct val="100000"/>
              </a:lnSpc>
              <a:spcBef>
                <a:spcPts val="600"/>
              </a:spcBef>
              <a:buFont typeface="Arial" panose="020B0604020202020204" pitchFamily="34" charset="0"/>
              <a:buChar char="•"/>
            </a:pPr>
            <a:r>
              <a:rPr lang="en-US" sz="1700"/>
              <a:t>To obtain full credit (2 points), the student will correctly graph both lines with the correct line style and shade the correct solution set.</a:t>
            </a:r>
          </a:p>
          <a:p>
            <a:pPr marL="342900" indent="-342900">
              <a:lnSpc>
                <a:spcPct val="100000"/>
              </a:lnSpc>
              <a:spcBef>
                <a:spcPts val="600"/>
              </a:spcBef>
              <a:buFont typeface="Arial" panose="020B0604020202020204" pitchFamily="34" charset="0"/>
              <a:buChar char="•"/>
            </a:pPr>
            <a:r>
              <a:rPr lang="en-US" sz="1700"/>
              <a:t>To obtain partial credit (1 point), the student will correctly graph both lines with the correct line style but not shade the correct solution set, or correctly graph both lines and shade the correct solution set but use an incorrect line style.</a:t>
            </a:r>
          </a:p>
          <a:p>
            <a:pPr marL="342900" indent="-342900">
              <a:lnSpc>
                <a:spcPct val="100000"/>
              </a:lnSpc>
              <a:spcBef>
                <a:spcPts val="600"/>
              </a:spcBef>
              <a:buFont typeface="Arial" panose="020B0604020202020204" pitchFamily="34" charset="0"/>
              <a:buChar char="•"/>
            </a:pPr>
            <a:r>
              <a:rPr lang="en-US" sz="1700"/>
              <a:t>Students will receive 0 points if both lines are not correctly graphed.</a:t>
            </a:r>
          </a:p>
          <a:p>
            <a:pPr>
              <a:lnSpc>
                <a:spcPct val="100000"/>
              </a:lnSpc>
              <a:spcBef>
                <a:spcPts val="600"/>
              </a:spcBef>
            </a:pPr>
            <a:r>
              <a:rPr lang="en-US" sz="2000">
                <a:solidFill>
                  <a:schemeClr val="accent1"/>
                </a:solidFill>
              </a:rPr>
              <a:t>In this example, this student correctly answered this question, so they received full credit (2 points).</a:t>
            </a:r>
          </a:p>
          <a:p>
            <a:pPr>
              <a:lnSpc>
                <a:spcPct val="100000"/>
              </a:lnSpc>
              <a:spcBef>
                <a:spcPts val="600"/>
              </a:spcBef>
            </a:pPr>
            <a:endParaRPr lang="en-US" sz="17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26</a:t>
            </a:fld>
            <a:endParaRPr lang="en-US"/>
          </a:p>
        </p:txBody>
      </p:sp>
    </p:spTree>
    <p:extLst>
      <p:ext uri="{BB962C8B-B14F-4D97-AF65-F5344CB8AC3E}">
        <p14:creationId xmlns:p14="http://schemas.microsoft.com/office/powerpoint/2010/main" val="873143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#5: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510185"/>
            <a:ext cx="49022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#3 in the Grade 3 sampler. </a:t>
            </a:r>
          </a:p>
        </p:txBody>
      </p:sp>
      <p:pic>
        <p:nvPicPr>
          <p:cNvPr id="7" name="Picture 6" descr="An image of a question 3 in the Grade 3 sampler.">
            <a:extLst>
              <a:ext uri="{FF2B5EF4-FFF2-40B4-BE49-F238E27FC236}">
                <a16:creationId xmlns:a16="http://schemas.microsoft.com/office/drawing/2014/main" id="{102531FB-C905-4C97-B9ED-0070B4259386}"/>
              </a:ext>
            </a:extLst>
          </p:cNvPr>
          <p:cNvPicPr>
            <a:picLocks noChangeAspect="1"/>
          </p:cNvPicPr>
          <p:nvPr/>
        </p:nvPicPr>
        <p:blipFill>
          <a:blip r:embed="rId2"/>
          <a:stretch>
            <a:fillRect/>
          </a:stretch>
        </p:blipFill>
        <p:spPr>
          <a:xfrm>
            <a:off x="6200378" y="323850"/>
            <a:ext cx="5677818" cy="5610225"/>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27</a:t>
            </a:fld>
            <a:endParaRPr lang="en-US"/>
          </a:p>
        </p:txBody>
      </p:sp>
    </p:spTree>
    <p:extLst>
      <p:ext uri="{BB962C8B-B14F-4D97-AF65-F5344CB8AC3E}">
        <p14:creationId xmlns:p14="http://schemas.microsoft.com/office/powerpoint/2010/main" val="1221419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a:br>
            <a:r>
              <a:rPr lang="en-US" i="1"/>
              <a:t>Example #5: Student view</a:t>
            </a:r>
          </a:p>
        </p:txBody>
      </p:sp>
      <p:sp>
        <p:nvSpPr>
          <p:cNvPr id="7" name="Content Placeholder 2">
            <a:extLst>
              <a:ext uri="{FF2B5EF4-FFF2-40B4-BE49-F238E27FC236}">
                <a16:creationId xmlns:a16="http://schemas.microsoft.com/office/drawing/2014/main" id="{AEE68724-D95E-4C5F-AEC3-9F92F9506339}"/>
              </a:ext>
            </a:extLst>
          </p:cNvPr>
          <p:cNvSpPr txBox="1">
            <a:spLocks/>
          </p:cNvSpPr>
          <p:nvPr/>
        </p:nvSpPr>
        <p:spPr>
          <a:xfrm>
            <a:off x="269654" y="1468353"/>
            <a:ext cx="3750272" cy="42929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answers (2 points).</a:t>
            </a:r>
          </a:p>
        </p:txBody>
      </p:sp>
      <p:pic>
        <p:nvPicPr>
          <p:cNvPr id="16" name="Picture 15" descr="An image of the correct answer.">
            <a:extLst>
              <a:ext uri="{FF2B5EF4-FFF2-40B4-BE49-F238E27FC236}">
                <a16:creationId xmlns:a16="http://schemas.microsoft.com/office/drawing/2014/main" id="{39DCB07E-FC24-4A6B-B303-EFC4BD06FDA7}"/>
              </a:ext>
            </a:extLst>
          </p:cNvPr>
          <p:cNvPicPr>
            <a:picLocks noChangeAspect="1"/>
          </p:cNvPicPr>
          <p:nvPr/>
        </p:nvPicPr>
        <p:blipFill>
          <a:blip r:embed="rId2"/>
          <a:stretch>
            <a:fillRect/>
          </a:stretch>
        </p:blipFill>
        <p:spPr>
          <a:xfrm>
            <a:off x="260882" y="2697744"/>
            <a:ext cx="3759044" cy="2958097"/>
          </a:xfrm>
          <a:prstGeom prst="rect">
            <a:avLst/>
          </a:prstGeom>
        </p:spPr>
      </p:pic>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4213044" y="1461344"/>
            <a:ext cx="3884967" cy="41885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correctly selected the location of two bars (1 point).</a:t>
            </a:r>
          </a:p>
        </p:txBody>
      </p:sp>
      <p:pic>
        <p:nvPicPr>
          <p:cNvPr id="14" name="Picture 13" descr="An image of partially correct answer.">
            <a:extLst>
              <a:ext uri="{FF2B5EF4-FFF2-40B4-BE49-F238E27FC236}">
                <a16:creationId xmlns:a16="http://schemas.microsoft.com/office/drawing/2014/main" id="{64BEABA4-C40C-4C83-96D5-C7D9F07742AA}"/>
              </a:ext>
            </a:extLst>
          </p:cNvPr>
          <p:cNvPicPr>
            <a:picLocks noChangeAspect="1"/>
          </p:cNvPicPr>
          <p:nvPr/>
        </p:nvPicPr>
        <p:blipFill>
          <a:blip r:embed="rId3"/>
          <a:stretch>
            <a:fillRect/>
          </a:stretch>
        </p:blipFill>
        <p:spPr>
          <a:xfrm>
            <a:off x="4220864" y="2713350"/>
            <a:ext cx="3750272" cy="2947342"/>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8172075" y="1441864"/>
            <a:ext cx="3869326" cy="42929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incorrectly selected the location of two bars (0 points).</a:t>
            </a:r>
          </a:p>
        </p:txBody>
      </p:sp>
      <p:pic>
        <p:nvPicPr>
          <p:cNvPr id="12" name="Picture 11" descr="An image of an incorrect answer.">
            <a:extLst>
              <a:ext uri="{FF2B5EF4-FFF2-40B4-BE49-F238E27FC236}">
                <a16:creationId xmlns:a16="http://schemas.microsoft.com/office/drawing/2014/main" id="{37BD9E3C-96E4-4286-BDD9-7947E1EA9938}"/>
              </a:ext>
            </a:extLst>
          </p:cNvPr>
          <p:cNvPicPr>
            <a:picLocks noChangeAspect="1"/>
          </p:cNvPicPr>
          <p:nvPr/>
        </p:nvPicPr>
        <p:blipFill>
          <a:blip r:embed="rId4"/>
          <a:stretch>
            <a:fillRect/>
          </a:stretch>
        </p:blipFill>
        <p:spPr>
          <a:xfrm>
            <a:off x="8156434" y="2697743"/>
            <a:ext cx="3884967" cy="2958097"/>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28</a:t>
            </a:fld>
            <a:endParaRPr lang="en-US"/>
          </a:p>
        </p:txBody>
      </p:sp>
    </p:spTree>
    <p:extLst>
      <p:ext uri="{BB962C8B-B14F-4D97-AF65-F5344CB8AC3E}">
        <p14:creationId xmlns:p14="http://schemas.microsoft.com/office/powerpoint/2010/main" val="2390400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Graphing</a:t>
            </a:r>
            <a:br>
              <a:rPr lang="en-US" b="1"/>
            </a:br>
            <a:r>
              <a:rPr lang="en-US" i="1"/>
              <a:t>Example #5: Teacher view</a:t>
            </a:r>
          </a:p>
        </p:txBody>
      </p:sp>
      <p:grpSp>
        <p:nvGrpSpPr>
          <p:cNvPr id="4" name="Group 3" descr="Teacher view image with student answers.">
            <a:extLst>
              <a:ext uri="{FF2B5EF4-FFF2-40B4-BE49-F238E27FC236}">
                <a16:creationId xmlns:a16="http://schemas.microsoft.com/office/drawing/2014/main" id="{78880CBD-E8DF-44B2-A366-8587BC8F479E}"/>
              </a:ext>
            </a:extLst>
          </p:cNvPr>
          <p:cNvGrpSpPr/>
          <p:nvPr/>
        </p:nvGrpSpPr>
        <p:grpSpPr>
          <a:xfrm>
            <a:off x="381000" y="1167791"/>
            <a:ext cx="6432528" cy="4770027"/>
            <a:chOff x="381000" y="1167791"/>
            <a:chExt cx="6432528" cy="4770027"/>
          </a:xfrm>
        </p:grpSpPr>
        <p:pic>
          <p:nvPicPr>
            <p:cNvPr id="3" name="Picture 2">
              <a:extLst>
                <a:ext uri="{FF2B5EF4-FFF2-40B4-BE49-F238E27FC236}">
                  <a16:creationId xmlns:a16="http://schemas.microsoft.com/office/drawing/2014/main" id="{B8B3BF66-3B52-416A-A3C7-8CFEF0485A75}"/>
                </a:ext>
              </a:extLst>
            </p:cNvPr>
            <p:cNvPicPr>
              <a:picLocks noChangeAspect="1"/>
            </p:cNvPicPr>
            <p:nvPr/>
          </p:nvPicPr>
          <p:blipFill>
            <a:blip r:embed="rId2"/>
            <a:stretch>
              <a:fillRect/>
            </a:stretch>
          </p:blipFill>
          <p:spPr>
            <a:xfrm>
              <a:off x="381000" y="1167791"/>
              <a:ext cx="6432528" cy="4770027"/>
            </a:xfrm>
            <a:prstGeom prst="rect">
              <a:avLst/>
            </a:prstGeom>
          </p:spPr>
        </p:pic>
        <p:pic>
          <p:nvPicPr>
            <p:cNvPr id="9" name="Picture 8">
              <a:extLst>
                <a:ext uri="{FF2B5EF4-FFF2-40B4-BE49-F238E27FC236}">
                  <a16:creationId xmlns:a16="http://schemas.microsoft.com/office/drawing/2014/main" id="{73D9286A-7DE5-4644-A03A-D0947C5E40E8}"/>
                </a:ext>
              </a:extLst>
            </p:cNvPr>
            <p:cNvPicPr>
              <a:picLocks noChangeAspect="1"/>
            </p:cNvPicPr>
            <p:nvPr/>
          </p:nvPicPr>
          <p:blipFill>
            <a:blip r:embed="rId3"/>
            <a:stretch>
              <a:fillRect/>
            </a:stretch>
          </p:blipFill>
          <p:spPr>
            <a:xfrm>
              <a:off x="530111" y="2755207"/>
              <a:ext cx="6004254" cy="2906111"/>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47554" y="1167790"/>
            <a:ext cx="4863446" cy="4770027"/>
          </a:xfrm>
        </p:spPr>
        <p:txBody>
          <a:bodyPr>
            <a:normAutofit fontScale="77500" lnSpcReduction="20000"/>
          </a:bodyPr>
          <a:lstStyle/>
          <a:p>
            <a:pPr>
              <a:lnSpc>
                <a:spcPct val="120000"/>
              </a:lnSpc>
            </a:pPr>
            <a:r>
              <a:rPr lang="en-US" sz="2600">
                <a:solidFill>
                  <a:schemeClr val="accent1"/>
                </a:solidFill>
              </a:rPr>
              <a:t>The scoring model for </a:t>
            </a:r>
            <a:r>
              <a:rPr lang="en-US" sz="2600" b="1">
                <a:solidFill>
                  <a:schemeClr val="accent1"/>
                </a:solidFill>
              </a:rPr>
              <a:t>graphing </a:t>
            </a:r>
            <a:r>
              <a:rPr lang="en-US" sz="2600">
                <a:solidFill>
                  <a:schemeClr val="accent1"/>
                </a:solidFill>
              </a:rPr>
              <a:t>questions is:</a:t>
            </a:r>
          </a:p>
          <a:p>
            <a:pPr marL="342900" indent="-342900">
              <a:lnSpc>
                <a:spcPct val="120000"/>
              </a:lnSpc>
              <a:buFont typeface="Arial" panose="020B0604020202020204" pitchFamily="34" charset="0"/>
              <a:buChar char="•"/>
            </a:pPr>
            <a:r>
              <a:rPr lang="en-US" sz="2300"/>
              <a:t>To obtain full credit (2 points), the student will correctly select the location of all three bars.</a:t>
            </a:r>
          </a:p>
          <a:p>
            <a:pPr marL="342900" indent="-342900">
              <a:lnSpc>
                <a:spcPct val="120000"/>
              </a:lnSpc>
              <a:buFont typeface="Arial" panose="020B0604020202020204" pitchFamily="34" charset="0"/>
              <a:buChar char="•"/>
            </a:pPr>
            <a:r>
              <a:rPr lang="en-US" sz="2300"/>
              <a:t>To obtain partial credit (1 point), the student will correctly select the location of two bars.</a:t>
            </a:r>
          </a:p>
          <a:p>
            <a:pPr marL="342900" indent="-342900">
              <a:lnSpc>
                <a:spcPct val="120000"/>
              </a:lnSpc>
              <a:buFont typeface="Arial" panose="020B0604020202020204" pitchFamily="34" charset="0"/>
              <a:buChar char="•"/>
            </a:pPr>
            <a:r>
              <a:rPr lang="en-US" sz="2300"/>
              <a:t>Students will receive 0 points if two or more bars are missing or incorrect</a:t>
            </a:r>
          </a:p>
          <a:p>
            <a:pPr>
              <a:lnSpc>
                <a:spcPct val="120000"/>
              </a:lnSpc>
            </a:pPr>
            <a:endParaRPr lang="en-US" sz="400"/>
          </a:p>
          <a:p>
            <a:pPr>
              <a:lnSpc>
                <a:spcPct val="120000"/>
              </a:lnSpc>
            </a:pPr>
            <a:endParaRPr lang="en-US" sz="400"/>
          </a:p>
          <a:p>
            <a:pPr>
              <a:lnSpc>
                <a:spcPct val="120000"/>
              </a:lnSpc>
            </a:pPr>
            <a:r>
              <a:rPr lang="en-US" sz="2600">
                <a:solidFill>
                  <a:schemeClr val="accent1"/>
                </a:solidFill>
              </a:rPr>
              <a:t>In this example, this student selected the correct location of all three bars, so they received full credit (2 points).</a:t>
            </a:r>
          </a:p>
          <a:p>
            <a:endParaRPr lang="en-US"/>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29</a:t>
            </a:fld>
            <a:endParaRPr lang="en-US"/>
          </a:p>
        </p:txBody>
      </p:sp>
    </p:spTree>
    <p:extLst>
      <p:ext uri="{BB962C8B-B14F-4D97-AF65-F5344CB8AC3E}">
        <p14:creationId xmlns:p14="http://schemas.microsoft.com/office/powerpoint/2010/main" val="3970100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A8DC2-542B-4F00-9A06-577B2867FE84}"/>
              </a:ext>
            </a:extLst>
          </p:cNvPr>
          <p:cNvSpPr>
            <a:spLocks noGrp="1"/>
          </p:cNvSpPr>
          <p:nvPr>
            <p:ph type="title"/>
          </p:nvPr>
        </p:nvSpPr>
        <p:spPr/>
        <p:txBody>
          <a:bodyPr vert="horz" lIns="91440" tIns="45720" rIns="91440" bIns="45720" rtlCol="0" anchor="ctr">
            <a:noAutofit/>
          </a:bodyPr>
          <a:lstStyle/>
          <a:p>
            <a:r>
              <a:rPr lang="en-US"/>
              <a:t>This document provides a guide to navigating the new question type samplers, including scoring and reporting information</a:t>
            </a:r>
          </a:p>
        </p:txBody>
      </p:sp>
      <p:sp>
        <p:nvSpPr>
          <p:cNvPr id="3" name="Content Placeholder 2">
            <a:extLst>
              <a:ext uri="{FF2B5EF4-FFF2-40B4-BE49-F238E27FC236}">
                <a16:creationId xmlns:a16="http://schemas.microsoft.com/office/drawing/2014/main" id="{0D35A27B-5642-4F3D-BB06-144C31C25BC8}"/>
              </a:ext>
            </a:extLst>
          </p:cNvPr>
          <p:cNvSpPr>
            <a:spLocks noGrp="1"/>
          </p:cNvSpPr>
          <p:nvPr>
            <p:ph idx="1"/>
          </p:nvPr>
        </p:nvSpPr>
        <p:spPr>
          <a:xfrm>
            <a:off x="381000" y="1357792"/>
            <a:ext cx="11430000" cy="4641563"/>
          </a:xfrm>
        </p:spPr>
        <p:txBody>
          <a:bodyPr vert="horz" lIns="91440" tIns="45720" rIns="91440" bIns="45720" rtlCol="0" anchor="t">
            <a:noAutofit/>
          </a:bodyPr>
          <a:lstStyle/>
          <a:p>
            <a:pPr>
              <a:lnSpc>
                <a:spcPct val="100000"/>
              </a:lnSpc>
              <a:spcBef>
                <a:spcPts val="400"/>
              </a:spcBef>
            </a:pPr>
            <a:r>
              <a:rPr lang="en-US" sz="1800">
                <a:latin typeface="Roboto Slab"/>
              </a:rPr>
              <a:t>All example questions in this guide are from the new question type samplers, which are available here: </a:t>
            </a:r>
            <a:r>
              <a:rPr lang="en-US" sz="1800">
                <a:latin typeface="Roboto Slab"/>
                <a:hlinkClick r:id="rId2"/>
              </a:rPr>
              <a:t>new question type samplers</a:t>
            </a:r>
            <a:endParaRPr lang="en-US" sz="1800">
              <a:latin typeface="Roboto Slab"/>
            </a:endParaRPr>
          </a:p>
          <a:p>
            <a:pPr>
              <a:lnSpc>
                <a:spcPct val="100000"/>
              </a:lnSpc>
              <a:spcBef>
                <a:spcPts val="400"/>
              </a:spcBef>
            </a:pPr>
            <a:endParaRPr lang="en-US" sz="1800">
              <a:highlight>
                <a:srgbClr val="FFFF00"/>
              </a:highlight>
              <a:latin typeface="Roboto Slab"/>
            </a:endParaRPr>
          </a:p>
          <a:p>
            <a:pPr>
              <a:lnSpc>
                <a:spcPct val="100000"/>
              </a:lnSpc>
              <a:spcBef>
                <a:spcPts val="400"/>
              </a:spcBef>
            </a:pPr>
            <a:r>
              <a:rPr lang="en-US" sz="1800">
                <a:latin typeface="Roboto Slab"/>
              </a:rPr>
              <a:t>Information provided in this document is subject to change following results from the Spring 2022 field test. </a:t>
            </a:r>
          </a:p>
          <a:p>
            <a:pPr>
              <a:lnSpc>
                <a:spcPct val="100000"/>
              </a:lnSpc>
              <a:spcBef>
                <a:spcPts val="400"/>
              </a:spcBef>
            </a:pPr>
            <a:endParaRPr lang="en-US" sz="1800">
              <a:latin typeface="Roboto Slab"/>
            </a:endParaRPr>
          </a:p>
          <a:p>
            <a:pPr>
              <a:lnSpc>
                <a:spcPct val="100000"/>
              </a:lnSpc>
              <a:spcBef>
                <a:spcPts val="400"/>
              </a:spcBef>
            </a:pPr>
            <a:r>
              <a:rPr lang="en-US" sz="1800">
                <a:latin typeface="Roboto Slab"/>
              </a:rPr>
              <a:t>Please note the following about the new question type samplers: </a:t>
            </a:r>
          </a:p>
          <a:p>
            <a:pPr marL="684213" indent="-222250">
              <a:lnSpc>
                <a:spcPct val="100000"/>
              </a:lnSpc>
              <a:spcBef>
                <a:spcPts val="400"/>
              </a:spcBef>
              <a:spcAft>
                <a:spcPts val="600"/>
              </a:spcAft>
              <a:buFont typeface="Arial" panose="020B0604020202020204" pitchFamily="34" charset="0"/>
              <a:buChar char="•"/>
            </a:pPr>
            <a:r>
              <a:rPr lang="en-US" sz="1800">
                <a:latin typeface="Roboto Slab"/>
              </a:rPr>
              <a:t>Sampler results are not predictive of student performance on the STAAR assessment, and instructional interpretations should not be made from the question type sampler results. </a:t>
            </a:r>
            <a:endParaRPr lang="en-US" sz="1800"/>
          </a:p>
          <a:p>
            <a:pPr marL="684213" indent="-222250">
              <a:lnSpc>
                <a:spcPct val="100000"/>
              </a:lnSpc>
              <a:spcBef>
                <a:spcPts val="400"/>
              </a:spcBef>
              <a:spcAft>
                <a:spcPts val="600"/>
              </a:spcAft>
              <a:buFont typeface="Arial" panose="020B0604020202020204" pitchFamily="34" charset="0"/>
              <a:buChar char="•"/>
            </a:pPr>
            <a:r>
              <a:rPr lang="en-US" sz="1800">
                <a:latin typeface="Roboto Slab"/>
              </a:rPr>
              <a:t>Constructed response questions in the samplers will not be scored because they are handscored. </a:t>
            </a:r>
            <a:endParaRPr lang="en-US" sz="1800">
              <a:highlight>
                <a:srgbClr val="FFFF00"/>
              </a:highlight>
              <a:latin typeface="Roboto Slab"/>
            </a:endParaRPr>
          </a:p>
          <a:p>
            <a:pPr marL="684213" indent="-222250">
              <a:lnSpc>
                <a:spcPct val="100000"/>
              </a:lnSpc>
              <a:spcBef>
                <a:spcPts val="400"/>
              </a:spcBef>
              <a:spcAft>
                <a:spcPts val="600"/>
              </a:spcAft>
              <a:buChar char="•"/>
            </a:pPr>
            <a:r>
              <a:rPr lang="en-US" sz="1800">
                <a:latin typeface="Roboto Slab"/>
              </a:rPr>
              <a:t>Not all new question types in the samplers will appear on every STAAR test every year.</a:t>
            </a:r>
          </a:p>
          <a:p>
            <a:pPr>
              <a:lnSpc>
                <a:spcPct val="100000"/>
              </a:lnSpc>
              <a:spcBef>
                <a:spcPts val="400"/>
              </a:spcBef>
            </a:pPr>
            <a:endParaRPr lang="en-US" sz="1800">
              <a:latin typeface="Roboto Slab"/>
            </a:endParaRPr>
          </a:p>
          <a:p>
            <a:pPr>
              <a:lnSpc>
                <a:spcPct val="100000"/>
              </a:lnSpc>
              <a:spcBef>
                <a:spcPts val="400"/>
              </a:spcBef>
            </a:pPr>
            <a:r>
              <a:rPr lang="en-US" sz="1800">
                <a:latin typeface="Roboto Slab"/>
              </a:rPr>
              <a:t>Additional information and resources about the STAAR assessment are available here: </a:t>
            </a:r>
            <a:r>
              <a:rPr lang="en-US" sz="1800">
                <a:latin typeface="Roboto Slab"/>
                <a:hlinkClick r:id="rId3"/>
              </a:rPr>
              <a:t>STAAR Test</a:t>
            </a:r>
            <a:endParaRPr lang="en-US" sz="1800"/>
          </a:p>
          <a:p>
            <a:pPr>
              <a:lnSpc>
                <a:spcPct val="100000"/>
              </a:lnSpc>
              <a:spcBef>
                <a:spcPts val="400"/>
              </a:spcBef>
            </a:pPr>
            <a:endParaRPr lang="en-US" sz="1800"/>
          </a:p>
        </p:txBody>
      </p:sp>
      <p:sp>
        <p:nvSpPr>
          <p:cNvPr id="6" name="Slide Number Placeholder 2">
            <a:extLst>
              <a:ext uri="{FF2B5EF4-FFF2-40B4-BE49-F238E27FC236}">
                <a16:creationId xmlns:a16="http://schemas.microsoft.com/office/drawing/2014/main" id="{8F6B2ABF-3299-40A1-B244-9F9040BC9583}"/>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2279087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Inline Choice</a:t>
            </a:r>
            <a:br>
              <a:rPr lang="en-US" b="1"/>
            </a:br>
            <a:r>
              <a:rPr lang="en-US" i="1"/>
              <a:t>Question Type Overview</a:t>
            </a:r>
          </a:p>
        </p:txBody>
      </p:sp>
      <p:sp>
        <p:nvSpPr>
          <p:cNvPr id="3" name="Content Placeholder 2">
            <a:extLst>
              <a:ext uri="{FF2B5EF4-FFF2-40B4-BE49-F238E27FC236}">
                <a16:creationId xmlns:a16="http://schemas.microsoft.com/office/drawing/2014/main" id="{76159823-DE82-4CC6-9D3C-501F4567B027}"/>
              </a:ext>
            </a:extLst>
          </p:cNvPr>
          <p:cNvSpPr>
            <a:spLocks noGrp="1"/>
          </p:cNvSpPr>
          <p:nvPr>
            <p:ph idx="1"/>
          </p:nvPr>
        </p:nvSpPr>
        <p:spPr>
          <a:xfrm>
            <a:off x="381000" y="1357793"/>
            <a:ext cx="11430000" cy="4351338"/>
          </a:xfrm>
        </p:spPr>
        <p:txBody>
          <a:bodyPr>
            <a:normAutofit/>
          </a:bodyPr>
          <a:lstStyle/>
          <a:p>
            <a:r>
              <a:rPr lang="en-US"/>
              <a:t>Description: </a:t>
            </a:r>
            <a:r>
              <a:rPr lang="en-US" sz="2400">
                <a:effectLst/>
                <a:latin typeface="Roboto Slab"/>
                <a:ea typeface="Calibri" panose="020F0502020204030204" pitchFamily="34" charset="0"/>
                <a:cs typeface="Calibri"/>
              </a:rPr>
              <a:t>Student selects the correct answer(s) from one or more drop-down menu(s).</a:t>
            </a:r>
          </a:p>
          <a:p>
            <a:endParaRPr lang="en-US"/>
          </a:p>
          <a:p>
            <a:r>
              <a:rPr lang="en-US"/>
              <a:t>Point value: These questions can be worth a maximum of 2 points with the possibility of receiving 1 point for a partially correct response</a:t>
            </a:r>
            <a:r>
              <a:rPr lang="fr-FR"/>
              <a:t>.</a:t>
            </a:r>
          </a:p>
          <a:p>
            <a:endParaRPr lang="fr-FR"/>
          </a:p>
          <a:p>
            <a:r>
              <a:rPr lang="en-US"/>
              <a:t>Math tests that may include these questions: Grades 3-8, Spanish Grades 3-5, and EOC</a:t>
            </a:r>
          </a:p>
          <a:p>
            <a:endParaRPr lang="en-US"/>
          </a:p>
        </p:txBody>
      </p:sp>
      <p:sp>
        <p:nvSpPr>
          <p:cNvPr id="4" name="Slide Number Placeholder 2">
            <a:extLst>
              <a:ext uri="{FF2B5EF4-FFF2-40B4-BE49-F238E27FC236}">
                <a16:creationId xmlns:a16="http://schemas.microsoft.com/office/drawing/2014/main" id="{CF2F850D-14FB-4EF5-9B8B-88CD9D79DC66}"/>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30</a:t>
            </a:fld>
            <a:endParaRPr lang="en-US"/>
          </a:p>
        </p:txBody>
      </p:sp>
    </p:spTree>
    <p:extLst>
      <p:ext uri="{BB962C8B-B14F-4D97-AF65-F5344CB8AC3E}">
        <p14:creationId xmlns:p14="http://schemas.microsoft.com/office/powerpoint/2010/main" val="2056484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a:t>
            </a:r>
            <a:r>
              <a:rPr lang="en-US" b="1">
                <a:latin typeface="Roboto Slab"/>
                <a:cs typeface="Arial"/>
              </a:rPr>
              <a:t>Type: </a:t>
            </a:r>
            <a:r>
              <a:rPr lang="en-US" sz="2800" b="1">
                <a:effectLst/>
                <a:latin typeface="Roboto Slab"/>
                <a:ea typeface="Calibri" panose="020F0502020204030204" pitchFamily="34" charset="0"/>
                <a:cs typeface="Arial"/>
              </a:rPr>
              <a:t>Inline Choice</a:t>
            </a:r>
            <a:br>
              <a:rPr lang="en-US" b="1"/>
            </a:br>
            <a:r>
              <a:rPr lang="en-US" i="1"/>
              <a:t>Example #1: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07283" y="1462125"/>
            <a:ext cx="761600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#6 in the Grade 4 sampler. </a:t>
            </a:r>
          </a:p>
        </p:txBody>
      </p:sp>
      <p:pic>
        <p:nvPicPr>
          <p:cNvPr id="6" name="Picture 5" descr="An image of a question 6 in the Grade 4 sampler.">
            <a:extLst>
              <a:ext uri="{FF2B5EF4-FFF2-40B4-BE49-F238E27FC236}">
                <a16:creationId xmlns:a16="http://schemas.microsoft.com/office/drawing/2014/main" id="{47F1050C-25BF-4557-9D10-0733A41785DC}"/>
              </a:ext>
            </a:extLst>
          </p:cNvPr>
          <p:cNvPicPr>
            <a:picLocks noChangeAspect="1"/>
          </p:cNvPicPr>
          <p:nvPr/>
        </p:nvPicPr>
        <p:blipFill>
          <a:blip r:embed="rId2"/>
          <a:stretch>
            <a:fillRect/>
          </a:stretch>
        </p:blipFill>
        <p:spPr>
          <a:xfrm>
            <a:off x="1586694" y="2124448"/>
            <a:ext cx="9018612" cy="3555664"/>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31</a:t>
            </a:fld>
            <a:endParaRPr lang="en-US"/>
          </a:p>
        </p:txBody>
      </p:sp>
    </p:spTree>
    <p:extLst>
      <p:ext uri="{BB962C8B-B14F-4D97-AF65-F5344CB8AC3E}">
        <p14:creationId xmlns:p14="http://schemas.microsoft.com/office/powerpoint/2010/main" val="3242556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Inline Choice</a:t>
            </a:r>
            <a:br>
              <a:rPr lang="en-US" b="1"/>
            </a:br>
            <a:r>
              <a:rPr lang="en-US" i="1"/>
              <a:t>Example #1: Student view</a:t>
            </a:r>
          </a:p>
        </p:txBody>
      </p:sp>
      <p:sp>
        <p:nvSpPr>
          <p:cNvPr id="14" name="Content Placeholder 2">
            <a:extLst>
              <a:ext uri="{FF2B5EF4-FFF2-40B4-BE49-F238E27FC236}">
                <a16:creationId xmlns:a16="http://schemas.microsoft.com/office/drawing/2014/main" id="{0D2EECDD-9D4F-4B96-B2F6-600496760A38}"/>
              </a:ext>
            </a:extLst>
          </p:cNvPr>
          <p:cNvSpPr txBox="1">
            <a:spLocks/>
          </p:cNvSpPr>
          <p:nvPr/>
        </p:nvSpPr>
        <p:spPr>
          <a:xfrm>
            <a:off x="281060" y="1513840"/>
            <a:ext cx="5003800" cy="14701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 (1 point).</a:t>
            </a:r>
          </a:p>
        </p:txBody>
      </p:sp>
      <p:pic>
        <p:nvPicPr>
          <p:cNvPr id="7" name="Picture 6" descr="An image of the correct answer.">
            <a:extLst>
              <a:ext uri="{FF2B5EF4-FFF2-40B4-BE49-F238E27FC236}">
                <a16:creationId xmlns:a16="http://schemas.microsoft.com/office/drawing/2014/main" id="{67AD001F-E390-4BB9-A12C-7F71DC247A70}"/>
              </a:ext>
            </a:extLst>
          </p:cNvPr>
          <p:cNvPicPr>
            <a:picLocks noChangeAspect="1"/>
          </p:cNvPicPr>
          <p:nvPr/>
        </p:nvPicPr>
        <p:blipFill>
          <a:blip r:embed="rId2"/>
          <a:stretch>
            <a:fillRect/>
          </a:stretch>
        </p:blipFill>
        <p:spPr>
          <a:xfrm>
            <a:off x="0" y="2565289"/>
            <a:ext cx="6178778" cy="2778871"/>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6178778" y="1518754"/>
            <a:ext cx="5266462" cy="7199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chose an incorrect answer (0 points).</a:t>
            </a:r>
          </a:p>
          <a:p>
            <a:endParaRPr lang="en-US" sz="1800"/>
          </a:p>
        </p:txBody>
      </p:sp>
      <p:pic>
        <p:nvPicPr>
          <p:cNvPr id="11" name="Picture 10" descr="An image of an incorrect answer.">
            <a:extLst>
              <a:ext uri="{FF2B5EF4-FFF2-40B4-BE49-F238E27FC236}">
                <a16:creationId xmlns:a16="http://schemas.microsoft.com/office/drawing/2014/main" id="{90ACD70C-0C7E-40E8-97BC-7AB5DDAD392B}"/>
              </a:ext>
            </a:extLst>
          </p:cNvPr>
          <p:cNvPicPr>
            <a:picLocks noChangeAspect="1"/>
          </p:cNvPicPr>
          <p:nvPr/>
        </p:nvPicPr>
        <p:blipFill>
          <a:blip r:embed="rId3"/>
          <a:stretch>
            <a:fillRect/>
          </a:stretch>
        </p:blipFill>
        <p:spPr>
          <a:xfrm>
            <a:off x="6096000" y="2565289"/>
            <a:ext cx="5907992" cy="2706155"/>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32</a:t>
            </a:fld>
            <a:endParaRPr lang="en-US"/>
          </a:p>
        </p:txBody>
      </p:sp>
    </p:spTree>
    <p:extLst>
      <p:ext uri="{BB962C8B-B14F-4D97-AF65-F5344CB8AC3E}">
        <p14:creationId xmlns:p14="http://schemas.microsoft.com/office/powerpoint/2010/main" val="945779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Inline Choice</a:t>
            </a:r>
            <a:br>
              <a:rPr lang="en-US" b="1"/>
            </a:br>
            <a:r>
              <a:rPr lang="en-US" i="1"/>
              <a:t>Example #1: Teacher view</a:t>
            </a:r>
          </a:p>
        </p:txBody>
      </p:sp>
      <p:grpSp>
        <p:nvGrpSpPr>
          <p:cNvPr id="4" name="Group 3" descr="Teacher view image with student answers.">
            <a:extLst>
              <a:ext uri="{FF2B5EF4-FFF2-40B4-BE49-F238E27FC236}">
                <a16:creationId xmlns:a16="http://schemas.microsoft.com/office/drawing/2014/main" id="{9DD9F9FF-0145-4361-81CE-F07B20C299BC}"/>
              </a:ext>
            </a:extLst>
          </p:cNvPr>
          <p:cNvGrpSpPr/>
          <p:nvPr/>
        </p:nvGrpSpPr>
        <p:grpSpPr>
          <a:xfrm>
            <a:off x="259456" y="1164625"/>
            <a:ext cx="6477708" cy="4803530"/>
            <a:chOff x="259456" y="1164625"/>
            <a:chExt cx="6477708" cy="4803530"/>
          </a:xfrm>
        </p:grpSpPr>
        <p:pic>
          <p:nvPicPr>
            <p:cNvPr id="3" name="Picture 2">
              <a:extLst>
                <a:ext uri="{FF2B5EF4-FFF2-40B4-BE49-F238E27FC236}">
                  <a16:creationId xmlns:a16="http://schemas.microsoft.com/office/drawing/2014/main" id="{CC9A1594-A65A-4D91-A8DB-786F03490EC6}"/>
                </a:ext>
              </a:extLst>
            </p:cNvPr>
            <p:cNvPicPr>
              <a:picLocks noChangeAspect="1"/>
            </p:cNvPicPr>
            <p:nvPr/>
          </p:nvPicPr>
          <p:blipFill>
            <a:blip r:embed="rId2"/>
            <a:stretch>
              <a:fillRect/>
            </a:stretch>
          </p:blipFill>
          <p:spPr>
            <a:xfrm>
              <a:off x="259456" y="1164625"/>
              <a:ext cx="6477708" cy="4803530"/>
            </a:xfrm>
            <a:prstGeom prst="rect">
              <a:avLst/>
            </a:prstGeom>
          </p:spPr>
        </p:pic>
        <p:pic>
          <p:nvPicPr>
            <p:cNvPr id="8" name="Picture 7">
              <a:extLst>
                <a:ext uri="{FF2B5EF4-FFF2-40B4-BE49-F238E27FC236}">
                  <a16:creationId xmlns:a16="http://schemas.microsoft.com/office/drawing/2014/main" id="{DAF3B8D3-0AFA-4B8C-BAC7-66A81C821D9F}"/>
                </a:ext>
              </a:extLst>
            </p:cNvPr>
            <p:cNvPicPr>
              <a:picLocks noChangeAspect="1"/>
            </p:cNvPicPr>
            <p:nvPr/>
          </p:nvPicPr>
          <p:blipFill rotWithShape="1">
            <a:blip r:embed="rId3"/>
            <a:srcRect l="2513" r="1178"/>
            <a:stretch/>
          </p:blipFill>
          <p:spPr>
            <a:xfrm>
              <a:off x="458912" y="2903483"/>
              <a:ext cx="5931614" cy="2884260"/>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31288" y="1164626"/>
            <a:ext cx="4863445" cy="4623118"/>
          </a:xfrm>
        </p:spPr>
        <p:txBody>
          <a:bodyPr>
            <a:normAutofit/>
          </a:bodyPr>
          <a:lstStyle/>
          <a:p>
            <a:pPr>
              <a:lnSpc>
                <a:spcPct val="100000"/>
              </a:lnSpc>
              <a:spcBef>
                <a:spcPts val="600"/>
              </a:spcBef>
            </a:pPr>
            <a:r>
              <a:rPr lang="en-US" sz="2000">
                <a:solidFill>
                  <a:schemeClr val="accent1"/>
                </a:solidFill>
              </a:rPr>
              <a:t>The scoring model for </a:t>
            </a:r>
            <a:r>
              <a:rPr lang="en-US" sz="2000" b="1">
                <a:solidFill>
                  <a:schemeClr val="accent1"/>
                </a:solidFill>
              </a:rPr>
              <a:t>inline choice</a:t>
            </a:r>
            <a:r>
              <a:rPr lang="en-US" sz="2000">
                <a:solidFill>
                  <a:schemeClr val="accent1"/>
                </a:solidFill>
              </a:rPr>
              <a:t> questions is:</a:t>
            </a:r>
          </a:p>
          <a:p>
            <a:pPr marL="342900" marR="0" lvl="0" indent="-342900">
              <a:lnSpc>
                <a:spcPct val="100000"/>
              </a:lnSpc>
              <a:spcBef>
                <a:spcPts val="600"/>
              </a:spcBef>
              <a:spcAft>
                <a:spcPts val="800"/>
              </a:spcAft>
              <a:buFont typeface="Arial" panose="020B0604020202020204" pitchFamily="34" charset="0"/>
              <a:buChar char="•"/>
              <a:tabLst>
                <a:tab pos="457200" algn="l"/>
              </a:tabLst>
            </a:pPr>
            <a:r>
              <a:rPr lang="en-US" sz="1800">
                <a:effectLst/>
                <a:cs typeface="Times New Roman" panose="02020603050405020304" pitchFamily="18" charset="0"/>
              </a:rPr>
              <a:t>To obtain full credit (1 point), the student will choose the correct answer from the drop-down menu.</a:t>
            </a:r>
          </a:p>
          <a:p>
            <a:pPr marL="342900" marR="0" lvl="0" indent="-342900">
              <a:lnSpc>
                <a:spcPct val="100000"/>
              </a:lnSpc>
              <a:spcBef>
                <a:spcPts val="600"/>
              </a:spcBef>
              <a:spcAft>
                <a:spcPts val="800"/>
              </a:spcAft>
              <a:buFont typeface="Arial" panose="020B0604020202020204" pitchFamily="34" charset="0"/>
              <a:buChar char="•"/>
              <a:tabLst>
                <a:tab pos="457200" algn="l"/>
              </a:tabLst>
            </a:pPr>
            <a:r>
              <a:rPr lang="en-US" sz="1800">
                <a:effectLst/>
                <a:cs typeface="Times New Roman" panose="02020603050405020304" pitchFamily="18" charset="0"/>
              </a:rPr>
              <a:t>Students will receive 0 points if the choice is missing or incorrect.</a:t>
            </a:r>
          </a:p>
          <a:p>
            <a:pPr>
              <a:lnSpc>
                <a:spcPct val="100000"/>
              </a:lnSpc>
              <a:spcBef>
                <a:spcPts val="600"/>
              </a:spcBef>
            </a:pPr>
            <a:endParaRPr lang="en-US" sz="2000">
              <a:solidFill>
                <a:schemeClr val="accent1"/>
              </a:solidFill>
            </a:endParaRPr>
          </a:p>
          <a:p>
            <a:pPr>
              <a:lnSpc>
                <a:spcPct val="100000"/>
              </a:lnSpc>
              <a:spcBef>
                <a:spcPts val="600"/>
              </a:spcBef>
            </a:pPr>
            <a:endParaRPr lang="en-US" sz="2000">
              <a:solidFill>
                <a:schemeClr val="accent1"/>
              </a:solidFill>
            </a:endParaRPr>
          </a:p>
          <a:p>
            <a:pPr>
              <a:lnSpc>
                <a:spcPct val="100000"/>
              </a:lnSpc>
              <a:spcBef>
                <a:spcPts val="600"/>
              </a:spcBef>
            </a:pPr>
            <a:r>
              <a:rPr lang="en-US" sz="2000">
                <a:solidFill>
                  <a:schemeClr val="accent1"/>
                </a:solidFill>
              </a:rPr>
              <a:t>In this example, this student chose the correct answer, so they received full credit (1 point).</a:t>
            </a:r>
          </a:p>
          <a:p>
            <a:pPr>
              <a:lnSpc>
                <a:spcPct val="100000"/>
              </a:lnSpc>
              <a:spcBef>
                <a:spcPts val="600"/>
              </a:spcBef>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33</a:t>
            </a:fld>
            <a:endParaRPr lang="en-US"/>
          </a:p>
        </p:txBody>
      </p:sp>
    </p:spTree>
    <p:extLst>
      <p:ext uri="{BB962C8B-B14F-4D97-AF65-F5344CB8AC3E}">
        <p14:creationId xmlns:p14="http://schemas.microsoft.com/office/powerpoint/2010/main" val="3945716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Inline Choice</a:t>
            </a:r>
            <a:br>
              <a:rPr lang="en-US"/>
            </a:br>
            <a:r>
              <a:rPr lang="en-US" i="1"/>
              <a:t>Example #2: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272917" y="1446658"/>
            <a:ext cx="9579170" cy="20662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#10 in the Grade 7 sampler. </a:t>
            </a:r>
          </a:p>
        </p:txBody>
      </p:sp>
      <p:pic>
        <p:nvPicPr>
          <p:cNvPr id="8" name="Picture 7" descr="An image of question 10 in the Grade 7 sampler.">
            <a:extLst>
              <a:ext uri="{FF2B5EF4-FFF2-40B4-BE49-F238E27FC236}">
                <a16:creationId xmlns:a16="http://schemas.microsoft.com/office/drawing/2014/main" id="{1DB0A224-3F60-4745-938A-5FBE3C0B7DF9}"/>
              </a:ext>
            </a:extLst>
          </p:cNvPr>
          <p:cNvPicPr>
            <a:picLocks noChangeAspect="1"/>
          </p:cNvPicPr>
          <p:nvPr/>
        </p:nvPicPr>
        <p:blipFill>
          <a:blip r:embed="rId2"/>
          <a:stretch>
            <a:fillRect/>
          </a:stretch>
        </p:blipFill>
        <p:spPr>
          <a:xfrm>
            <a:off x="1264097" y="1782273"/>
            <a:ext cx="9663806" cy="2242226"/>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272917" y="4415074"/>
            <a:ext cx="9795335" cy="4484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answers (2pts).</a:t>
            </a:r>
          </a:p>
        </p:txBody>
      </p:sp>
      <p:pic>
        <p:nvPicPr>
          <p:cNvPr id="11" name="Picture 10" descr="An image of the correct answer.">
            <a:extLst>
              <a:ext uri="{FF2B5EF4-FFF2-40B4-BE49-F238E27FC236}">
                <a16:creationId xmlns:a16="http://schemas.microsoft.com/office/drawing/2014/main" id="{2DE0ADB6-8B0A-450E-89B5-271CC0BE9D2C}"/>
              </a:ext>
            </a:extLst>
          </p:cNvPr>
          <p:cNvPicPr>
            <a:picLocks noChangeAspect="1"/>
          </p:cNvPicPr>
          <p:nvPr/>
        </p:nvPicPr>
        <p:blipFill>
          <a:blip r:embed="rId3"/>
          <a:stretch>
            <a:fillRect/>
          </a:stretch>
        </p:blipFill>
        <p:spPr>
          <a:xfrm>
            <a:off x="1330772" y="4943180"/>
            <a:ext cx="6917878" cy="936323"/>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34</a:t>
            </a:fld>
            <a:endParaRPr lang="en-US"/>
          </a:p>
        </p:txBody>
      </p:sp>
    </p:spTree>
    <p:extLst>
      <p:ext uri="{BB962C8B-B14F-4D97-AF65-F5344CB8AC3E}">
        <p14:creationId xmlns:p14="http://schemas.microsoft.com/office/powerpoint/2010/main" val="3991796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Inline Choice</a:t>
            </a:r>
            <a:br>
              <a:rPr lang="en-US"/>
            </a:br>
            <a:r>
              <a:rPr lang="en-US" i="1"/>
              <a:t>Example #2: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278258" y="1441937"/>
            <a:ext cx="9687560" cy="531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chose one correct answer and one incorrect answer (1 point).</a:t>
            </a:r>
          </a:p>
        </p:txBody>
      </p:sp>
      <p:pic>
        <p:nvPicPr>
          <p:cNvPr id="10" name="Picture 9" descr="An image of partially correct answer.">
            <a:extLst>
              <a:ext uri="{FF2B5EF4-FFF2-40B4-BE49-F238E27FC236}">
                <a16:creationId xmlns:a16="http://schemas.microsoft.com/office/drawing/2014/main" id="{3F37962D-4E9A-4B44-AB7B-B7B4696AAD6A}"/>
              </a:ext>
            </a:extLst>
          </p:cNvPr>
          <p:cNvPicPr>
            <a:picLocks noChangeAspect="1"/>
          </p:cNvPicPr>
          <p:nvPr/>
        </p:nvPicPr>
        <p:blipFill>
          <a:blip r:embed="rId2"/>
          <a:stretch>
            <a:fillRect/>
          </a:stretch>
        </p:blipFill>
        <p:spPr>
          <a:xfrm>
            <a:off x="1466977" y="2134484"/>
            <a:ext cx="7310121" cy="906754"/>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278258" y="3760068"/>
            <a:ext cx="7310120" cy="5987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chose incorrect answers (0 points).</a:t>
            </a:r>
          </a:p>
        </p:txBody>
      </p:sp>
      <p:pic>
        <p:nvPicPr>
          <p:cNvPr id="12" name="Picture 11" descr="An image of an incorrect answer.">
            <a:extLst>
              <a:ext uri="{FF2B5EF4-FFF2-40B4-BE49-F238E27FC236}">
                <a16:creationId xmlns:a16="http://schemas.microsoft.com/office/drawing/2014/main" id="{FB6747FA-0F86-4A46-9F96-0C0D934EB26A}"/>
              </a:ext>
            </a:extLst>
          </p:cNvPr>
          <p:cNvPicPr>
            <a:picLocks noChangeAspect="1"/>
          </p:cNvPicPr>
          <p:nvPr/>
        </p:nvPicPr>
        <p:blipFill>
          <a:blip r:embed="rId3"/>
          <a:stretch>
            <a:fillRect/>
          </a:stretch>
        </p:blipFill>
        <p:spPr>
          <a:xfrm>
            <a:off x="1642530" y="4548518"/>
            <a:ext cx="6959014" cy="867545"/>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35</a:t>
            </a:fld>
            <a:endParaRPr lang="en-US"/>
          </a:p>
        </p:txBody>
      </p:sp>
    </p:spTree>
    <p:extLst>
      <p:ext uri="{BB962C8B-B14F-4D97-AF65-F5344CB8AC3E}">
        <p14:creationId xmlns:p14="http://schemas.microsoft.com/office/powerpoint/2010/main" val="3854165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a:t>
            </a:r>
            <a:r>
              <a:rPr lang="en-US" sz="2800" b="1">
                <a:effectLst/>
                <a:latin typeface="Roboto Slab"/>
                <a:ea typeface="Calibri" panose="020F0502020204030204" pitchFamily="34" charset="0"/>
                <a:cs typeface="Arial"/>
              </a:rPr>
              <a:t>Inline Choice</a:t>
            </a:r>
            <a:br>
              <a:rPr lang="en-US" b="1"/>
            </a:br>
            <a:r>
              <a:rPr lang="en-US" i="1"/>
              <a:t>Example #2: Teacher view</a:t>
            </a:r>
          </a:p>
        </p:txBody>
      </p:sp>
      <p:grpSp>
        <p:nvGrpSpPr>
          <p:cNvPr id="5" name="Group 4" descr="Teacher view image with student answers.">
            <a:extLst>
              <a:ext uri="{FF2B5EF4-FFF2-40B4-BE49-F238E27FC236}">
                <a16:creationId xmlns:a16="http://schemas.microsoft.com/office/drawing/2014/main" id="{AA20582D-DD64-41A0-BD97-427D992CDB00}"/>
              </a:ext>
            </a:extLst>
          </p:cNvPr>
          <p:cNvGrpSpPr/>
          <p:nvPr/>
        </p:nvGrpSpPr>
        <p:grpSpPr>
          <a:xfrm>
            <a:off x="261331" y="1304818"/>
            <a:ext cx="6265359" cy="4646063"/>
            <a:chOff x="261331" y="1304818"/>
            <a:chExt cx="6265359" cy="4646063"/>
          </a:xfrm>
        </p:grpSpPr>
        <p:pic>
          <p:nvPicPr>
            <p:cNvPr id="3" name="Picture 2">
              <a:extLst>
                <a:ext uri="{FF2B5EF4-FFF2-40B4-BE49-F238E27FC236}">
                  <a16:creationId xmlns:a16="http://schemas.microsoft.com/office/drawing/2014/main" id="{DD8BF787-2364-4E4C-B501-35755E0FDBA3}"/>
                </a:ext>
              </a:extLst>
            </p:cNvPr>
            <p:cNvPicPr>
              <a:picLocks noChangeAspect="1"/>
            </p:cNvPicPr>
            <p:nvPr/>
          </p:nvPicPr>
          <p:blipFill>
            <a:blip r:embed="rId2"/>
            <a:stretch>
              <a:fillRect/>
            </a:stretch>
          </p:blipFill>
          <p:spPr>
            <a:xfrm>
              <a:off x="261331" y="1304818"/>
              <a:ext cx="6265359" cy="4646063"/>
            </a:xfrm>
            <a:prstGeom prst="rect">
              <a:avLst/>
            </a:prstGeom>
          </p:spPr>
        </p:pic>
        <p:pic>
          <p:nvPicPr>
            <p:cNvPr id="4" name="Picture 3">
              <a:extLst>
                <a:ext uri="{FF2B5EF4-FFF2-40B4-BE49-F238E27FC236}">
                  <a16:creationId xmlns:a16="http://schemas.microsoft.com/office/drawing/2014/main" id="{0D6E8189-3E24-408E-8C7C-802EED581FCD}"/>
                </a:ext>
              </a:extLst>
            </p:cNvPr>
            <p:cNvPicPr>
              <a:picLocks noChangeAspect="1"/>
            </p:cNvPicPr>
            <p:nvPr/>
          </p:nvPicPr>
          <p:blipFill>
            <a:blip r:embed="rId3"/>
            <a:stretch>
              <a:fillRect/>
            </a:stretch>
          </p:blipFill>
          <p:spPr>
            <a:xfrm>
              <a:off x="505266" y="2976771"/>
              <a:ext cx="5700326" cy="2127205"/>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31288" y="998204"/>
            <a:ext cx="4755446" cy="4847473"/>
          </a:xfrm>
        </p:spPr>
        <p:txBody>
          <a:bodyPr>
            <a:noAutofit/>
          </a:bodyPr>
          <a:lstStyle/>
          <a:p>
            <a:pPr>
              <a:lnSpc>
                <a:spcPct val="100000"/>
              </a:lnSpc>
            </a:pPr>
            <a:r>
              <a:rPr lang="en-US" sz="2000">
                <a:solidFill>
                  <a:schemeClr val="accent1"/>
                </a:solidFill>
              </a:rPr>
              <a:t>The scoring model for </a:t>
            </a:r>
            <a:r>
              <a:rPr lang="en-US" sz="2000" b="1">
                <a:solidFill>
                  <a:schemeClr val="accent1"/>
                </a:solidFill>
              </a:rPr>
              <a:t>inline choice </a:t>
            </a:r>
            <a:r>
              <a:rPr lang="en-US" sz="2000">
                <a:solidFill>
                  <a:schemeClr val="accent1"/>
                </a:solidFill>
              </a:rPr>
              <a:t>questions is:</a:t>
            </a:r>
          </a:p>
          <a:p>
            <a:pPr marL="342900" indent="-342900">
              <a:lnSpc>
                <a:spcPct val="100000"/>
              </a:lnSpc>
              <a:buFont typeface="Arial" panose="020B0604020202020204" pitchFamily="34" charset="0"/>
              <a:buChar char="•"/>
            </a:pPr>
            <a:r>
              <a:rPr lang="en-US" sz="1800"/>
              <a:t>To obtain full credit (2 points), the student will choose both correct answers from the drop-down menus.</a:t>
            </a:r>
          </a:p>
          <a:p>
            <a:pPr marL="342900" indent="-342900">
              <a:lnSpc>
                <a:spcPct val="100000"/>
              </a:lnSpc>
              <a:buFont typeface="Arial" panose="020B0604020202020204" pitchFamily="34" charset="0"/>
              <a:buChar char="•"/>
            </a:pPr>
            <a:r>
              <a:rPr lang="en-US" sz="1800"/>
              <a:t>To obtain partial credit (1 point), the student will choose one correct answer from one of the drop-down menus.</a:t>
            </a:r>
          </a:p>
          <a:p>
            <a:pPr marL="342900" indent="-342900">
              <a:lnSpc>
                <a:spcPct val="100000"/>
              </a:lnSpc>
              <a:buFont typeface="Arial" panose="020B0604020202020204" pitchFamily="34" charset="0"/>
              <a:buChar char="•"/>
            </a:pPr>
            <a:r>
              <a:rPr lang="en-US" sz="1800"/>
              <a:t>Students will receive 0 points if both choices are missing or incorrect.</a:t>
            </a:r>
          </a:p>
          <a:p>
            <a:pPr>
              <a:lnSpc>
                <a:spcPct val="100000"/>
              </a:lnSpc>
            </a:pPr>
            <a:endParaRPr lang="en-US" sz="2000">
              <a:solidFill>
                <a:schemeClr val="accent1"/>
              </a:solidFill>
            </a:endParaRPr>
          </a:p>
          <a:p>
            <a:pPr>
              <a:lnSpc>
                <a:spcPct val="100000"/>
              </a:lnSpc>
            </a:pPr>
            <a:r>
              <a:rPr lang="en-US" sz="2000">
                <a:solidFill>
                  <a:schemeClr val="accent1"/>
                </a:solidFill>
              </a:rPr>
              <a:t>This student chose both answers correctly, so they received full credit (2 points).</a:t>
            </a:r>
          </a:p>
          <a:p>
            <a:pPr>
              <a:lnSpc>
                <a:spcPct val="100000"/>
              </a:lnSpc>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36</a:t>
            </a:fld>
            <a:endParaRPr lang="en-US"/>
          </a:p>
        </p:txBody>
      </p:sp>
    </p:spTree>
    <p:extLst>
      <p:ext uri="{BB962C8B-B14F-4D97-AF65-F5344CB8AC3E}">
        <p14:creationId xmlns:p14="http://schemas.microsoft.com/office/powerpoint/2010/main" val="3515291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Hot Spot</a:t>
            </a:r>
            <a:br>
              <a:rPr lang="en-US" b="1"/>
            </a:br>
            <a:r>
              <a:rPr lang="en-US" i="1"/>
              <a:t>Question Type Overview</a:t>
            </a:r>
          </a:p>
        </p:txBody>
      </p:sp>
      <p:sp>
        <p:nvSpPr>
          <p:cNvPr id="3" name="Content Placeholder 2">
            <a:extLst>
              <a:ext uri="{FF2B5EF4-FFF2-40B4-BE49-F238E27FC236}">
                <a16:creationId xmlns:a16="http://schemas.microsoft.com/office/drawing/2014/main" id="{76159823-DE82-4CC6-9D3C-501F4567B027}"/>
              </a:ext>
            </a:extLst>
          </p:cNvPr>
          <p:cNvSpPr>
            <a:spLocks noGrp="1"/>
          </p:cNvSpPr>
          <p:nvPr>
            <p:ph idx="1"/>
          </p:nvPr>
        </p:nvSpPr>
        <p:spPr>
          <a:xfrm>
            <a:off x="381000" y="1357793"/>
            <a:ext cx="11430000" cy="4351338"/>
          </a:xfrm>
        </p:spPr>
        <p:txBody>
          <a:bodyPr>
            <a:normAutofit/>
          </a:bodyPr>
          <a:lstStyle/>
          <a:p>
            <a:r>
              <a:rPr lang="en-US"/>
              <a:t>Description: </a:t>
            </a:r>
            <a:r>
              <a:rPr lang="en-US" sz="2400">
                <a:effectLst/>
                <a:latin typeface="Roboto Slab"/>
                <a:ea typeface="Calibri" panose="020F0502020204030204" pitchFamily="34" charset="0"/>
                <a:cs typeface="Arial" panose="020B0604020202020204" pitchFamily="34" charset="0"/>
              </a:rPr>
              <a:t>Student responds by selecting one or more specific areas of a graphic. </a:t>
            </a:r>
          </a:p>
          <a:p>
            <a:endParaRPr lang="en-US"/>
          </a:p>
          <a:p>
            <a:pPr>
              <a:lnSpc>
                <a:spcPct val="100000"/>
              </a:lnSpc>
              <a:spcBef>
                <a:spcPts val="600"/>
              </a:spcBef>
            </a:pPr>
            <a:r>
              <a:rPr lang="en-US"/>
              <a:t>Point value: These questions can be worth a maximum of 2 points with the possibility of receiving 1 point for a partially correct response</a:t>
            </a:r>
            <a:r>
              <a:rPr lang="fr-FR"/>
              <a:t>.</a:t>
            </a:r>
          </a:p>
          <a:p>
            <a:endParaRPr lang="en-US"/>
          </a:p>
          <a:p>
            <a:r>
              <a:rPr lang="en-US"/>
              <a:t>Math tests that may include these questions: Grades 3-8, Spanish Grades 3-5, and EOC</a:t>
            </a:r>
          </a:p>
          <a:p>
            <a:endParaRPr lang="en-US"/>
          </a:p>
        </p:txBody>
      </p:sp>
      <p:sp>
        <p:nvSpPr>
          <p:cNvPr id="4" name="Slide Number Placeholder 2">
            <a:extLst>
              <a:ext uri="{FF2B5EF4-FFF2-40B4-BE49-F238E27FC236}">
                <a16:creationId xmlns:a16="http://schemas.microsoft.com/office/drawing/2014/main" id="{CF2F850D-14FB-4EF5-9B8B-88CD9D79DC66}"/>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37</a:t>
            </a:fld>
            <a:endParaRPr lang="en-US"/>
          </a:p>
        </p:txBody>
      </p:sp>
    </p:spTree>
    <p:extLst>
      <p:ext uri="{BB962C8B-B14F-4D97-AF65-F5344CB8AC3E}">
        <p14:creationId xmlns:p14="http://schemas.microsoft.com/office/powerpoint/2010/main" val="2676406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Hot Spot</a:t>
            </a:r>
            <a:br>
              <a:rPr lang="en-US" b="1"/>
            </a:br>
            <a:r>
              <a:rPr lang="en-US" i="1"/>
              <a:t>Example #1: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288533" y="1462125"/>
            <a:ext cx="761600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#11 in the Grade 7 sampler. </a:t>
            </a:r>
          </a:p>
        </p:txBody>
      </p:sp>
      <p:pic>
        <p:nvPicPr>
          <p:cNvPr id="7" name="Picture 6" descr="An image of question 11 in the Grade 7 sampler.">
            <a:extLst>
              <a:ext uri="{FF2B5EF4-FFF2-40B4-BE49-F238E27FC236}">
                <a16:creationId xmlns:a16="http://schemas.microsoft.com/office/drawing/2014/main" id="{776A584D-CA11-4F2C-AE22-23CA9C7D08F8}"/>
              </a:ext>
            </a:extLst>
          </p:cNvPr>
          <p:cNvPicPr>
            <a:picLocks noChangeAspect="1"/>
          </p:cNvPicPr>
          <p:nvPr/>
        </p:nvPicPr>
        <p:blipFill>
          <a:blip r:embed="rId2"/>
          <a:stretch>
            <a:fillRect/>
          </a:stretch>
        </p:blipFill>
        <p:spPr>
          <a:xfrm>
            <a:off x="2247721" y="1834818"/>
            <a:ext cx="7696557" cy="4113925"/>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38</a:t>
            </a:fld>
            <a:endParaRPr lang="en-US"/>
          </a:p>
        </p:txBody>
      </p:sp>
    </p:spTree>
    <p:extLst>
      <p:ext uri="{BB962C8B-B14F-4D97-AF65-F5344CB8AC3E}">
        <p14:creationId xmlns:p14="http://schemas.microsoft.com/office/powerpoint/2010/main" val="3073005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Hot Spot</a:t>
            </a:r>
            <a:br>
              <a:rPr lang="en-US" b="1"/>
            </a:br>
            <a:r>
              <a:rPr lang="en-US" i="1"/>
              <a:t>Example #1: Student view</a:t>
            </a:r>
          </a:p>
        </p:txBody>
      </p:sp>
      <p:sp>
        <p:nvSpPr>
          <p:cNvPr id="10" name="Content Placeholder 2">
            <a:extLst>
              <a:ext uri="{FF2B5EF4-FFF2-40B4-BE49-F238E27FC236}">
                <a16:creationId xmlns:a16="http://schemas.microsoft.com/office/drawing/2014/main" id="{DCF2DC31-6725-4A8A-9F64-BC602CA34C18}"/>
              </a:ext>
            </a:extLst>
          </p:cNvPr>
          <p:cNvSpPr txBox="1">
            <a:spLocks/>
          </p:cNvSpPr>
          <p:nvPr/>
        </p:nvSpPr>
        <p:spPr>
          <a:xfrm>
            <a:off x="285984" y="1410735"/>
            <a:ext cx="3807737" cy="47425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answers (2 points).</a:t>
            </a:r>
          </a:p>
        </p:txBody>
      </p:sp>
      <p:pic>
        <p:nvPicPr>
          <p:cNvPr id="8" name="Picture 7" descr="An image of the correct answer.">
            <a:extLst>
              <a:ext uri="{FF2B5EF4-FFF2-40B4-BE49-F238E27FC236}">
                <a16:creationId xmlns:a16="http://schemas.microsoft.com/office/drawing/2014/main" id="{602A48F8-621C-4724-8500-CA6CD06B1A9D}"/>
              </a:ext>
            </a:extLst>
          </p:cNvPr>
          <p:cNvPicPr>
            <a:picLocks noChangeAspect="1"/>
          </p:cNvPicPr>
          <p:nvPr/>
        </p:nvPicPr>
        <p:blipFill>
          <a:blip r:embed="rId2"/>
          <a:stretch>
            <a:fillRect/>
          </a:stretch>
        </p:blipFill>
        <p:spPr>
          <a:xfrm>
            <a:off x="713507" y="2471826"/>
            <a:ext cx="2696072" cy="3050042"/>
          </a:xfrm>
          <a:prstGeom prst="rect">
            <a:avLst/>
          </a:prstGeom>
        </p:spPr>
      </p:pic>
      <p:sp>
        <p:nvSpPr>
          <p:cNvPr id="14" name="Content Placeholder 2">
            <a:extLst>
              <a:ext uri="{FF2B5EF4-FFF2-40B4-BE49-F238E27FC236}">
                <a16:creationId xmlns:a16="http://schemas.microsoft.com/office/drawing/2014/main" id="{0D2EECDD-9D4F-4B96-B2F6-600496760A38}"/>
              </a:ext>
            </a:extLst>
          </p:cNvPr>
          <p:cNvSpPr txBox="1">
            <a:spLocks/>
          </p:cNvSpPr>
          <p:nvPr/>
        </p:nvSpPr>
        <p:spPr>
          <a:xfrm>
            <a:off x="4521244" y="1448942"/>
            <a:ext cx="370117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selected two correct points (1 point).</a:t>
            </a:r>
          </a:p>
        </p:txBody>
      </p:sp>
      <p:pic>
        <p:nvPicPr>
          <p:cNvPr id="5" name="Picture 4" descr="An image of partially correct answer.">
            <a:extLst>
              <a:ext uri="{FF2B5EF4-FFF2-40B4-BE49-F238E27FC236}">
                <a16:creationId xmlns:a16="http://schemas.microsoft.com/office/drawing/2014/main" id="{6FE2F898-7413-4FB1-A9CF-6651EA85B92B}"/>
              </a:ext>
            </a:extLst>
          </p:cNvPr>
          <p:cNvPicPr>
            <a:picLocks noChangeAspect="1"/>
          </p:cNvPicPr>
          <p:nvPr/>
        </p:nvPicPr>
        <p:blipFill>
          <a:blip r:embed="rId3"/>
          <a:stretch>
            <a:fillRect/>
          </a:stretch>
        </p:blipFill>
        <p:spPr>
          <a:xfrm>
            <a:off x="4625090" y="2423664"/>
            <a:ext cx="2941820" cy="3146365"/>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8537825" y="1448942"/>
            <a:ext cx="3481462"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selected two incorrect points (0 points).</a:t>
            </a:r>
          </a:p>
        </p:txBody>
      </p:sp>
      <p:pic>
        <p:nvPicPr>
          <p:cNvPr id="9" name="Picture 8" descr="An image of an incorrect answer.">
            <a:extLst>
              <a:ext uri="{FF2B5EF4-FFF2-40B4-BE49-F238E27FC236}">
                <a16:creationId xmlns:a16="http://schemas.microsoft.com/office/drawing/2014/main" id="{6F3065DD-5E8C-4995-B491-3599C7ADFC52}"/>
              </a:ext>
            </a:extLst>
          </p:cNvPr>
          <p:cNvPicPr>
            <a:picLocks noChangeAspect="1"/>
          </p:cNvPicPr>
          <p:nvPr/>
        </p:nvPicPr>
        <p:blipFill>
          <a:blip r:embed="rId4"/>
          <a:stretch>
            <a:fillRect/>
          </a:stretch>
        </p:blipFill>
        <p:spPr>
          <a:xfrm>
            <a:off x="8649944" y="2393892"/>
            <a:ext cx="2941820" cy="3205908"/>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39</a:t>
            </a:fld>
            <a:endParaRPr lang="en-US"/>
          </a:p>
        </p:txBody>
      </p:sp>
    </p:spTree>
    <p:extLst>
      <p:ext uri="{BB962C8B-B14F-4D97-AF65-F5344CB8AC3E}">
        <p14:creationId xmlns:p14="http://schemas.microsoft.com/office/powerpoint/2010/main" val="336366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A0C0C67-A117-46BA-A5CD-FC5D30C017A4}"/>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1077578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425" imgH="424" progId="TCLayout.ActiveDocument.1">
                  <p:embed/>
                </p:oleObj>
              </mc:Choice>
              <mc:Fallback>
                <p:oleObj name="think-cell Slide" r:id="rId5" imgW="425" imgH="424" progId="TCLayout.ActiveDocument.1">
                  <p:embed/>
                  <p:pic>
                    <p:nvPicPr>
                      <p:cNvPr id="6" name="Object 5" hidden="1">
                        <a:extLst>
                          <a:ext uri="{FF2B5EF4-FFF2-40B4-BE49-F238E27FC236}">
                            <a16:creationId xmlns:a16="http://schemas.microsoft.com/office/drawing/2014/main" id="{2A0C0C67-A117-46BA-A5CD-FC5D30C017A4}"/>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5A742F8-7ED0-4CB0-8CC6-C68183864BE7}"/>
              </a:ext>
            </a:extLst>
          </p:cNvPr>
          <p:cNvSpPr>
            <a:spLocks noGrp="1"/>
          </p:cNvSpPr>
          <p:nvPr>
            <p:ph type="title"/>
          </p:nvPr>
        </p:nvSpPr>
        <p:spPr>
          <a:xfrm>
            <a:off x="381000" y="363869"/>
            <a:ext cx="11430000" cy="634335"/>
          </a:xfrm>
        </p:spPr>
        <p:txBody>
          <a:bodyPr vert="horz">
            <a:noAutofit/>
          </a:bodyPr>
          <a:lstStyle/>
          <a:p>
            <a:r>
              <a:rPr lang="en-US">
                <a:latin typeface="Roboto Slab Medium"/>
              </a:rPr>
              <a:t>State and federal laws require a redesign of Texas’s state summative assessment (STAAR), effective 2022–2023</a:t>
            </a:r>
            <a:endParaRPr lang="en-US"/>
          </a:p>
        </p:txBody>
      </p:sp>
      <p:sp>
        <p:nvSpPr>
          <p:cNvPr id="3" name="Slide Number Placeholder 2">
            <a:extLst>
              <a:ext uri="{FF2B5EF4-FFF2-40B4-BE49-F238E27FC236}">
                <a16:creationId xmlns:a16="http://schemas.microsoft.com/office/drawing/2014/main" id="{5D33E0A7-5E2E-496A-B84E-33CAF8C1056A}"/>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pPr/>
              <a:t>4</a:t>
            </a:fld>
            <a:endParaRPr lang="en-US"/>
          </a:p>
        </p:txBody>
      </p:sp>
      <p:sp>
        <p:nvSpPr>
          <p:cNvPr id="9" name="Content Placeholder 2">
            <a:extLst>
              <a:ext uri="{FF2B5EF4-FFF2-40B4-BE49-F238E27FC236}">
                <a16:creationId xmlns:a16="http://schemas.microsoft.com/office/drawing/2014/main" id="{AF61CC0F-D8E2-48C9-93C4-22438B8697BF}"/>
              </a:ext>
            </a:extLst>
          </p:cNvPr>
          <p:cNvSpPr>
            <a:spLocks noGrp="1"/>
          </p:cNvSpPr>
          <p:nvPr>
            <p:ph idx="1"/>
          </p:nvPr>
        </p:nvSpPr>
        <p:spPr>
          <a:xfrm>
            <a:off x="489934" y="1451728"/>
            <a:ext cx="10944519" cy="4349304"/>
          </a:xfrm>
        </p:spPr>
        <p:txBody>
          <a:bodyPr vert="horz" lIns="91440" tIns="45720" rIns="91440" bIns="45720" rtlCol="0" anchor="t">
            <a:normAutofit fontScale="92500" lnSpcReduction="10000"/>
          </a:bodyPr>
          <a:lstStyle/>
          <a:p>
            <a:pPr>
              <a:lnSpc>
                <a:spcPct val="120000"/>
              </a:lnSpc>
              <a:spcBef>
                <a:spcPts val="400"/>
              </a:spcBef>
            </a:pPr>
            <a:r>
              <a:rPr lang="en-US" sz="1900"/>
              <a:t>Assessments provide educators and parents with helpful information to support strong teaching and guide students to their full potential. </a:t>
            </a:r>
          </a:p>
          <a:p>
            <a:pPr>
              <a:lnSpc>
                <a:spcPct val="120000"/>
              </a:lnSpc>
              <a:spcBef>
                <a:spcPts val="400"/>
              </a:spcBef>
            </a:pPr>
            <a:endParaRPr lang="en-US" sz="1900"/>
          </a:p>
          <a:p>
            <a:pPr>
              <a:lnSpc>
                <a:spcPct val="120000"/>
              </a:lnSpc>
              <a:spcBef>
                <a:spcPts val="400"/>
              </a:spcBef>
            </a:pPr>
            <a:r>
              <a:rPr lang="en-US" sz="1900"/>
              <a:t>STAAR is a summative assessment that serves several primary purposes, including determining student mastery of TEKS, determining effectiveness of curriculum and instruction programs, helping determine which individual students should receive additional holistic supports, and serving as a bar for rigor and standards alignment in planning. </a:t>
            </a:r>
          </a:p>
          <a:p>
            <a:pPr>
              <a:lnSpc>
                <a:spcPct val="120000"/>
              </a:lnSpc>
              <a:spcBef>
                <a:spcPts val="400"/>
              </a:spcBef>
            </a:pPr>
            <a:endParaRPr lang="en-US" sz="1900"/>
          </a:p>
          <a:p>
            <a:pPr>
              <a:lnSpc>
                <a:spcPct val="120000"/>
              </a:lnSpc>
              <a:spcBef>
                <a:spcPts val="400"/>
              </a:spcBef>
            </a:pPr>
            <a:r>
              <a:rPr lang="en-US" sz="1900"/>
              <a:t>State and federal laws require a redesign of Texas’s state summative assessment (STAAR), effective 2022–2023, that will ensure STAAR is more aligned with how students are learning in the classroom. </a:t>
            </a:r>
          </a:p>
          <a:p>
            <a:pPr>
              <a:lnSpc>
                <a:spcPct val="120000"/>
              </a:lnSpc>
              <a:spcBef>
                <a:spcPts val="400"/>
              </a:spcBef>
            </a:pPr>
            <a:endParaRPr lang="en-US" sz="1900"/>
          </a:p>
          <a:p>
            <a:pPr>
              <a:lnSpc>
                <a:spcPct val="120000"/>
              </a:lnSpc>
              <a:spcBef>
                <a:spcPts val="400"/>
              </a:spcBef>
            </a:pPr>
            <a:r>
              <a:rPr lang="en-US" sz="1900"/>
              <a:t>One component of the redesign is the addition of new, non-multiple-choice questions to meet a 75% cap on multiple-choice questions. </a:t>
            </a:r>
          </a:p>
        </p:txBody>
      </p:sp>
    </p:spTree>
    <p:extLst>
      <p:ext uri="{BB962C8B-B14F-4D97-AF65-F5344CB8AC3E}">
        <p14:creationId xmlns:p14="http://schemas.microsoft.com/office/powerpoint/2010/main" val="3766958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Hot Spot</a:t>
            </a:r>
            <a:br>
              <a:rPr lang="en-US" b="1"/>
            </a:br>
            <a:r>
              <a:rPr lang="en-US" i="1"/>
              <a:t>Example #1: Teacher view</a:t>
            </a:r>
          </a:p>
        </p:txBody>
      </p:sp>
      <p:grpSp>
        <p:nvGrpSpPr>
          <p:cNvPr id="4" name="Group 3" descr="Teacher view image with student answers.">
            <a:extLst>
              <a:ext uri="{FF2B5EF4-FFF2-40B4-BE49-F238E27FC236}">
                <a16:creationId xmlns:a16="http://schemas.microsoft.com/office/drawing/2014/main" id="{22674462-D3A1-40E6-B861-E6792EC3E871}"/>
              </a:ext>
            </a:extLst>
          </p:cNvPr>
          <p:cNvGrpSpPr/>
          <p:nvPr/>
        </p:nvGrpSpPr>
        <p:grpSpPr>
          <a:xfrm>
            <a:off x="211535" y="1136298"/>
            <a:ext cx="6454566" cy="4786369"/>
            <a:chOff x="211535" y="1136298"/>
            <a:chExt cx="6454566" cy="4786369"/>
          </a:xfrm>
        </p:grpSpPr>
        <p:pic>
          <p:nvPicPr>
            <p:cNvPr id="3" name="Picture 2">
              <a:extLst>
                <a:ext uri="{FF2B5EF4-FFF2-40B4-BE49-F238E27FC236}">
                  <a16:creationId xmlns:a16="http://schemas.microsoft.com/office/drawing/2014/main" id="{4C610199-390A-4228-B1AB-6B26D25E0EE1}"/>
                </a:ext>
              </a:extLst>
            </p:cNvPr>
            <p:cNvPicPr>
              <a:picLocks noChangeAspect="1"/>
            </p:cNvPicPr>
            <p:nvPr/>
          </p:nvPicPr>
          <p:blipFill>
            <a:blip r:embed="rId2"/>
            <a:stretch>
              <a:fillRect/>
            </a:stretch>
          </p:blipFill>
          <p:spPr>
            <a:xfrm>
              <a:off x="211535" y="1136298"/>
              <a:ext cx="6454566" cy="4786369"/>
            </a:xfrm>
            <a:prstGeom prst="rect">
              <a:avLst/>
            </a:prstGeom>
          </p:spPr>
        </p:pic>
        <p:pic>
          <p:nvPicPr>
            <p:cNvPr id="7" name="Picture 6">
              <a:extLst>
                <a:ext uri="{FF2B5EF4-FFF2-40B4-BE49-F238E27FC236}">
                  <a16:creationId xmlns:a16="http://schemas.microsoft.com/office/drawing/2014/main" id="{D78F0D70-7002-49AE-B783-71E5905138CC}"/>
                </a:ext>
              </a:extLst>
            </p:cNvPr>
            <p:cNvPicPr>
              <a:picLocks noChangeAspect="1"/>
            </p:cNvPicPr>
            <p:nvPr/>
          </p:nvPicPr>
          <p:blipFill rotWithShape="1">
            <a:blip r:embed="rId3"/>
            <a:srcRect l="1430" r="1671" b="6647"/>
            <a:stretch/>
          </p:blipFill>
          <p:spPr>
            <a:xfrm>
              <a:off x="381000" y="2879017"/>
              <a:ext cx="5856269" cy="2829634"/>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51608" y="1048583"/>
            <a:ext cx="4923486" cy="4874084"/>
          </a:xfrm>
        </p:spPr>
        <p:txBody>
          <a:bodyPr>
            <a:noAutofit/>
          </a:bodyPr>
          <a:lstStyle/>
          <a:p>
            <a:pPr>
              <a:lnSpc>
                <a:spcPct val="100000"/>
              </a:lnSpc>
            </a:pPr>
            <a:r>
              <a:rPr lang="en-US" sz="2000">
                <a:solidFill>
                  <a:schemeClr val="accent1"/>
                </a:solidFill>
              </a:rPr>
              <a:t>The scoring model for </a:t>
            </a:r>
            <a:r>
              <a:rPr lang="en-US" sz="2000" b="1">
                <a:solidFill>
                  <a:schemeClr val="accent1"/>
                </a:solidFill>
              </a:rPr>
              <a:t>hot spot </a:t>
            </a:r>
            <a:r>
              <a:rPr lang="en-US" sz="2000">
                <a:solidFill>
                  <a:schemeClr val="accent1"/>
                </a:solidFill>
              </a:rPr>
              <a:t>questions is:</a:t>
            </a:r>
          </a:p>
          <a:p>
            <a:pPr marL="342900" indent="-342900">
              <a:lnSpc>
                <a:spcPct val="100000"/>
              </a:lnSpc>
              <a:buFont typeface="Arial" panose="020B0604020202020204" pitchFamily="34" charset="0"/>
              <a:buChar char="•"/>
            </a:pPr>
            <a:r>
              <a:rPr lang="en-US" sz="1800"/>
              <a:t>To obtain full credit (2 points), the student will correctly select three points on the line.</a:t>
            </a:r>
          </a:p>
          <a:p>
            <a:pPr marL="342900" indent="-342900">
              <a:lnSpc>
                <a:spcPct val="100000"/>
              </a:lnSpc>
              <a:buFont typeface="Arial" panose="020B0604020202020204" pitchFamily="34" charset="0"/>
              <a:buChar char="•"/>
            </a:pPr>
            <a:r>
              <a:rPr lang="en-US" sz="1800"/>
              <a:t>To obtain partial credit (1 point), the student will correctly select two points on the line.</a:t>
            </a:r>
          </a:p>
          <a:p>
            <a:pPr marL="342900" indent="-342900">
              <a:lnSpc>
                <a:spcPct val="100000"/>
              </a:lnSpc>
              <a:buFont typeface="Arial" panose="020B0604020202020204" pitchFamily="34" charset="0"/>
              <a:buChar char="•"/>
            </a:pPr>
            <a:r>
              <a:rPr lang="en-US" sz="1800"/>
              <a:t>Students will receive 0 points if two points are missing or incorrect.</a:t>
            </a:r>
          </a:p>
          <a:p>
            <a:pPr>
              <a:lnSpc>
                <a:spcPct val="100000"/>
              </a:lnSpc>
            </a:pPr>
            <a:endParaRPr lang="en-US" sz="1400">
              <a:solidFill>
                <a:schemeClr val="accent1"/>
              </a:solidFill>
            </a:endParaRPr>
          </a:p>
          <a:p>
            <a:pPr>
              <a:lnSpc>
                <a:spcPct val="100000"/>
              </a:lnSpc>
            </a:pPr>
            <a:endParaRPr lang="en-US" sz="200">
              <a:solidFill>
                <a:schemeClr val="accent1"/>
              </a:solidFill>
            </a:endParaRPr>
          </a:p>
          <a:p>
            <a:pPr>
              <a:lnSpc>
                <a:spcPct val="100000"/>
              </a:lnSpc>
            </a:pPr>
            <a:r>
              <a:rPr lang="en-US" sz="2000">
                <a:solidFill>
                  <a:schemeClr val="accent1"/>
                </a:solidFill>
              </a:rPr>
              <a:t>In this example, this student selected all correct three points on the line, so they received full credit (2 points).</a:t>
            </a:r>
          </a:p>
          <a:p>
            <a:pPr>
              <a:lnSpc>
                <a:spcPct val="100000"/>
              </a:lnSpc>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40</a:t>
            </a:fld>
            <a:endParaRPr lang="en-US"/>
          </a:p>
        </p:txBody>
      </p:sp>
    </p:spTree>
    <p:extLst>
      <p:ext uri="{BB962C8B-B14F-4D97-AF65-F5344CB8AC3E}">
        <p14:creationId xmlns:p14="http://schemas.microsoft.com/office/powerpoint/2010/main" val="2405565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Hot Spot</a:t>
            </a:r>
            <a:br>
              <a:rPr lang="en-US"/>
            </a:br>
            <a:r>
              <a:rPr lang="en-US" i="1"/>
              <a:t>Example #2: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525489"/>
            <a:ext cx="6947079"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#8 in the Grade 4 sampler. </a:t>
            </a:r>
          </a:p>
        </p:txBody>
      </p:sp>
      <p:pic>
        <p:nvPicPr>
          <p:cNvPr id="6" name="Picture 5" descr="An image of question 8 in the Grade 4 sampler.">
            <a:extLst>
              <a:ext uri="{FF2B5EF4-FFF2-40B4-BE49-F238E27FC236}">
                <a16:creationId xmlns:a16="http://schemas.microsoft.com/office/drawing/2014/main" id="{F4FD6B14-1BAB-4A60-A92C-1C643242A67F}"/>
              </a:ext>
            </a:extLst>
          </p:cNvPr>
          <p:cNvPicPr>
            <a:picLocks noChangeAspect="1"/>
          </p:cNvPicPr>
          <p:nvPr/>
        </p:nvPicPr>
        <p:blipFill>
          <a:blip r:embed="rId2"/>
          <a:stretch>
            <a:fillRect/>
          </a:stretch>
        </p:blipFill>
        <p:spPr>
          <a:xfrm>
            <a:off x="1516501" y="2577197"/>
            <a:ext cx="9158997" cy="2472157"/>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41</a:t>
            </a:fld>
            <a:endParaRPr lang="en-US"/>
          </a:p>
        </p:txBody>
      </p:sp>
    </p:spTree>
    <p:extLst>
      <p:ext uri="{BB962C8B-B14F-4D97-AF65-F5344CB8AC3E}">
        <p14:creationId xmlns:p14="http://schemas.microsoft.com/office/powerpoint/2010/main" val="719849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Hot Spot</a:t>
            </a:r>
            <a:br>
              <a:rPr lang="en-US"/>
            </a:br>
            <a:r>
              <a:rPr lang="en-US" i="1"/>
              <a:t>Example #2: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496361"/>
            <a:ext cx="524923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 (1 point).</a:t>
            </a:r>
          </a:p>
        </p:txBody>
      </p:sp>
      <p:pic>
        <p:nvPicPr>
          <p:cNvPr id="7" name="Picture 6" descr="An image of the correct answer.">
            <a:extLst>
              <a:ext uri="{FF2B5EF4-FFF2-40B4-BE49-F238E27FC236}">
                <a16:creationId xmlns:a16="http://schemas.microsoft.com/office/drawing/2014/main" id="{21964379-4BDC-4731-85F9-82856E84CA18}"/>
              </a:ext>
            </a:extLst>
          </p:cNvPr>
          <p:cNvPicPr>
            <a:picLocks noChangeAspect="1"/>
          </p:cNvPicPr>
          <p:nvPr/>
        </p:nvPicPr>
        <p:blipFill>
          <a:blip r:embed="rId2"/>
          <a:stretch>
            <a:fillRect/>
          </a:stretch>
        </p:blipFill>
        <p:spPr>
          <a:xfrm>
            <a:off x="123174" y="2724289"/>
            <a:ext cx="5512546" cy="1632247"/>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6195262" y="1496361"/>
            <a:ext cx="524923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did not select the correct answer (0 points). </a:t>
            </a:r>
          </a:p>
        </p:txBody>
      </p:sp>
      <p:pic>
        <p:nvPicPr>
          <p:cNvPr id="10" name="Picture 9" descr="An image of an incorrect answer.">
            <a:extLst>
              <a:ext uri="{FF2B5EF4-FFF2-40B4-BE49-F238E27FC236}">
                <a16:creationId xmlns:a16="http://schemas.microsoft.com/office/drawing/2014/main" id="{25B03CDF-BF62-4E30-861C-65124B7128C9}"/>
              </a:ext>
            </a:extLst>
          </p:cNvPr>
          <p:cNvPicPr>
            <a:picLocks noChangeAspect="1"/>
          </p:cNvPicPr>
          <p:nvPr/>
        </p:nvPicPr>
        <p:blipFill>
          <a:blip r:embed="rId3"/>
          <a:stretch>
            <a:fillRect/>
          </a:stretch>
        </p:blipFill>
        <p:spPr>
          <a:xfrm>
            <a:off x="6104795" y="2713124"/>
            <a:ext cx="5628292" cy="1643118"/>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42</a:t>
            </a:fld>
            <a:endParaRPr lang="en-US"/>
          </a:p>
        </p:txBody>
      </p:sp>
    </p:spTree>
    <p:extLst>
      <p:ext uri="{BB962C8B-B14F-4D97-AF65-F5344CB8AC3E}">
        <p14:creationId xmlns:p14="http://schemas.microsoft.com/office/powerpoint/2010/main" val="1845733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Hot Spot</a:t>
            </a:r>
            <a:br>
              <a:rPr lang="en-US" b="1"/>
            </a:br>
            <a:r>
              <a:rPr lang="en-US" i="1"/>
              <a:t>Example #2: Teacher view</a:t>
            </a:r>
          </a:p>
        </p:txBody>
      </p:sp>
      <p:grpSp>
        <p:nvGrpSpPr>
          <p:cNvPr id="4" name="Group 3" descr="Teacher view image with student answers.">
            <a:extLst>
              <a:ext uri="{FF2B5EF4-FFF2-40B4-BE49-F238E27FC236}">
                <a16:creationId xmlns:a16="http://schemas.microsoft.com/office/drawing/2014/main" id="{2E1761B4-2466-4BD6-9229-286EC0300FB5}"/>
              </a:ext>
            </a:extLst>
          </p:cNvPr>
          <p:cNvGrpSpPr/>
          <p:nvPr/>
        </p:nvGrpSpPr>
        <p:grpSpPr>
          <a:xfrm>
            <a:off x="183687" y="1188264"/>
            <a:ext cx="6352181" cy="4710446"/>
            <a:chOff x="183687" y="1188264"/>
            <a:chExt cx="6352181" cy="4710446"/>
          </a:xfrm>
        </p:grpSpPr>
        <p:pic>
          <p:nvPicPr>
            <p:cNvPr id="3" name="Picture 2">
              <a:extLst>
                <a:ext uri="{FF2B5EF4-FFF2-40B4-BE49-F238E27FC236}">
                  <a16:creationId xmlns:a16="http://schemas.microsoft.com/office/drawing/2014/main" id="{B8595324-EF1D-44C8-B310-D2AB54E8C3C6}"/>
                </a:ext>
              </a:extLst>
            </p:cNvPr>
            <p:cNvPicPr>
              <a:picLocks noChangeAspect="1"/>
            </p:cNvPicPr>
            <p:nvPr/>
          </p:nvPicPr>
          <p:blipFill>
            <a:blip r:embed="rId2"/>
            <a:stretch>
              <a:fillRect/>
            </a:stretch>
          </p:blipFill>
          <p:spPr>
            <a:xfrm>
              <a:off x="183687" y="1188264"/>
              <a:ext cx="6352181" cy="4710446"/>
            </a:xfrm>
            <a:prstGeom prst="rect">
              <a:avLst/>
            </a:prstGeom>
          </p:spPr>
        </p:pic>
        <p:pic>
          <p:nvPicPr>
            <p:cNvPr id="9" name="Picture 8">
              <a:extLst>
                <a:ext uri="{FF2B5EF4-FFF2-40B4-BE49-F238E27FC236}">
                  <a16:creationId xmlns:a16="http://schemas.microsoft.com/office/drawing/2014/main" id="{6AB1CCA8-2B36-4FEF-94BB-2AD225A5D1E5}"/>
                </a:ext>
              </a:extLst>
            </p:cNvPr>
            <p:cNvPicPr>
              <a:picLocks noChangeAspect="1"/>
            </p:cNvPicPr>
            <p:nvPr/>
          </p:nvPicPr>
          <p:blipFill>
            <a:blip r:embed="rId3"/>
            <a:stretch>
              <a:fillRect/>
            </a:stretch>
          </p:blipFill>
          <p:spPr>
            <a:xfrm>
              <a:off x="1206796" y="2850170"/>
              <a:ext cx="3909734" cy="1157660"/>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47554" y="1188264"/>
            <a:ext cx="4863446" cy="4683162"/>
          </a:xfrm>
        </p:spPr>
        <p:txBody>
          <a:bodyPr>
            <a:normAutofit/>
          </a:bodyPr>
          <a:lstStyle/>
          <a:p>
            <a:pPr>
              <a:lnSpc>
                <a:spcPct val="110000"/>
              </a:lnSpc>
            </a:pPr>
            <a:r>
              <a:rPr lang="en-US" sz="2000">
                <a:solidFill>
                  <a:schemeClr val="accent1"/>
                </a:solidFill>
              </a:rPr>
              <a:t>The scoring model for </a:t>
            </a:r>
            <a:r>
              <a:rPr lang="en-US" sz="2000" b="1">
                <a:solidFill>
                  <a:schemeClr val="accent1"/>
                </a:solidFill>
              </a:rPr>
              <a:t>hot spot </a:t>
            </a:r>
            <a:r>
              <a:rPr lang="en-US" sz="2000">
                <a:solidFill>
                  <a:schemeClr val="accent1"/>
                </a:solidFill>
              </a:rPr>
              <a:t>questions is:</a:t>
            </a:r>
          </a:p>
          <a:p>
            <a:pPr marL="342900" indent="-342900">
              <a:lnSpc>
                <a:spcPct val="110000"/>
              </a:lnSpc>
              <a:buFont typeface="Arial" panose="020B0604020202020204" pitchFamily="34" charset="0"/>
              <a:buChar char="•"/>
            </a:pPr>
            <a:r>
              <a:rPr lang="en-US" sz="1800"/>
              <a:t>To obtain full credit (1 point), the student will correctly select the location on the number line.</a:t>
            </a:r>
          </a:p>
          <a:p>
            <a:pPr marL="342900" indent="-342900">
              <a:lnSpc>
                <a:spcPct val="110000"/>
              </a:lnSpc>
              <a:buFont typeface="Arial" panose="020B0604020202020204" pitchFamily="34" charset="0"/>
              <a:buChar char="•"/>
            </a:pPr>
            <a:r>
              <a:rPr lang="en-US" sz="1800"/>
              <a:t>Students will receive 0 points if the location is missing or incorrect.</a:t>
            </a:r>
          </a:p>
          <a:p>
            <a:pPr>
              <a:lnSpc>
                <a:spcPct val="110000"/>
              </a:lnSpc>
            </a:pPr>
            <a:endParaRPr lang="en-US" sz="1800"/>
          </a:p>
          <a:p>
            <a:pPr>
              <a:lnSpc>
                <a:spcPct val="110000"/>
              </a:lnSpc>
            </a:pPr>
            <a:endParaRPr lang="en-US" sz="100"/>
          </a:p>
          <a:p>
            <a:pPr>
              <a:lnSpc>
                <a:spcPct val="110000"/>
              </a:lnSpc>
            </a:pPr>
            <a:r>
              <a:rPr lang="en-US" sz="2000">
                <a:solidFill>
                  <a:schemeClr val="accent1"/>
                </a:solidFill>
              </a:rPr>
              <a:t>In this example, this student selected the correct location, so they received full credit (1 point).</a:t>
            </a:r>
          </a:p>
          <a:p>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43</a:t>
            </a:fld>
            <a:endParaRPr lang="en-US"/>
          </a:p>
        </p:txBody>
      </p:sp>
    </p:spTree>
    <p:extLst>
      <p:ext uri="{BB962C8B-B14F-4D97-AF65-F5344CB8AC3E}">
        <p14:creationId xmlns:p14="http://schemas.microsoft.com/office/powerpoint/2010/main" val="1486501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Fraction Model</a:t>
            </a:r>
            <a:br>
              <a:rPr lang="en-US" b="1"/>
            </a:br>
            <a:r>
              <a:rPr lang="en-US" i="1"/>
              <a:t>Question Type Overview</a:t>
            </a:r>
          </a:p>
        </p:txBody>
      </p:sp>
      <p:sp>
        <p:nvSpPr>
          <p:cNvPr id="3" name="Content Placeholder 2">
            <a:extLst>
              <a:ext uri="{FF2B5EF4-FFF2-40B4-BE49-F238E27FC236}">
                <a16:creationId xmlns:a16="http://schemas.microsoft.com/office/drawing/2014/main" id="{76159823-DE82-4CC6-9D3C-501F4567B027}"/>
              </a:ext>
            </a:extLst>
          </p:cNvPr>
          <p:cNvSpPr>
            <a:spLocks noGrp="1"/>
          </p:cNvSpPr>
          <p:nvPr>
            <p:ph idx="1"/>
          </p:nvPr>
        </p:nvSpPr>
        <p:spPr>
          <a:xfrm>
            <a:off x="381000" y="1357793"/>
            <a:ext cx="11430000" cy="4351338"/>
          </a:xfrm>
        </p:spPr>
        <p:txBody>
          <a:bodyPr>
            <a:normAutofit/>
          </a:bodyPr>
          <a:lstStyle/>
          <a:p>
            <a:pPr marL="0" marR="0">
              <a:lnSpc>
                <a:spcPct val="107000"/>
              </a:lnSpc>
              <a:spcBef>
                <a:spcPts val="0"/>
              </a:spcBef>
              <a:spcAft>
                <a:spcPts val="0"/>
              </a:spcAft>
            </a:pPr>
            <a:r>
              <a:rPr lang="en-US"/>
              <a:t>Description: </a:t>
            </a:r>
            <a:r>
              <a:rPr lang="en-US" sz="2400">
                <a:effectLst/>
                <a:latin typeface="Roboto Slab"/>
                <a:ea typeface="Calibri" panose="020F0502020204030204" pitchFamily="34" charset="0"/>
                <a:cs typeface="Arial"/>
              </a:rPr>
              <a:t>Student represents a fraction by dividing an object into the correct number of sections to indicate the denominator and clicking to shade the appropriate number of sections to indicate the numerator.</a:t>
            </a:r>
          </a:p>
          <a:p>
            <a:pPr marL="0" marR="0">
              <a:lnSpc>
                <a:spcPct val="107000"/>
              </a:lnSpc>
              <a:spcBef>
                <a:spcPts val="0"/>
              </a:spcBef>
              <a:spcAft>
                <a:spcPts val="0"/>
              </a:spcAft>
            </a:pPr>
            <a:endParaRPr lang="en-US"/>
          </a:p>
          <a:p>
            <a:pPr>
              <a:lnSpc>
                <a:spcPct val="100000"/>
              </a:lnSpc>
              <a:spcBef>
                <a:spcPts val="600"/>
              </a:spcBef>
            </a:pPr>
            <a:r>
              <a:rPr lang="en-US"/>
              <a:t>Point value: These questions can be worth a maximum of 2 points with the possibility of receiving 1 point for a partially correct response</a:t>
            </a:r>
            <a:r>
              <a:rPr lang="fr-FR"/>
              <a:t>.</a:t>
            </a:r>
          </a:p>
          <a:p>
            <a:endParaRPr lang="fr-FR" sz="2400">
              <a:latin typeface="Roboto Slab"/>
            </a:endParaRPr>
          </a:p>
          <a:p>
            <a:r>
              <a:rPr lang="en-US"/>
              <a:t>Math tests that may include these questions: Grades 3-5 and Spanish Grades 3-5</a:t>
            </a:r>
          </a:p>
          <a:p>
            <a:endParaRPr lang="en-US" sz="2400">
              <a:latin typeface="Roboto Slab"/>
            </a:endParaRPr>
          </a:p>
          <a:p>
            <a:endParaRPr lang="en-US"/>
          </a:p>
        </p:txBody>
      </p:sp>
      <p:sp>
        <p:nvSpPr>
          <p:cNvPr id="4" name="Slide Number Placeholder 2">
            <a:extLst>
              <a:ext uri="{FF2B5EF4-FFF2-40B4-BE49-F238E27FC236}">
                <a16:creationId xmlns:a16="http://schemas.microsoft.com/office/drawing/2014/main" id="{CF2F850D-14FB-4EF5-9B8B-88CD9D79DC66}"/>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44</a:t>
            </a:fld>
            <a:endParaRPr lang="en-US"/>
          </a:p>
        </p:txBody>
      </p:sp>
    </p:spTree>
    <p:extLst>
      <p:ext uri="{BB962C8B-B14F-4D97-AF65-F5344CB8AC3E}">
        <p14:creationId xmlns:p14="http://schemas.microsoft.com/office/powerpoint/2010/main" val="3465051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Fraction Model</a:t>
            </a:r>
            <a:br>
              <a:rPr lang="en-US"/>
            </a:br>
            <a:r>
              <a:rPr lang="en-US" i="1"/>
              <a:t>Example #1: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288532" y="1462125"/>
            <a:ext cx="9394065"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#10 in the Grade 4 sampler. </a:t>
            </a:r>
          </a:p>
        </p:txBody>
      </p:sp>
      <p:pic>
        <p:nvPicPr>
          <p:cNvPr id="6" name="Picture 5" descr="An image of question 10 in the Grade 4 sampler.">
            <a:extLst>
              <a:ext uri="{FF2B5EF4-FFF2-40B4-BE49-F238E27FC236}">
                <a16:creationId xmlns:a16="http://schemas.microsoft.com/office/drawing/2014/main" id="{139106D4-27B7-4BA7-9444-42122540663D}"/>
              </a:ext>
            </a:extLst>
          </p:cNvPr>
          <p:cNvPicPr>
            <a:picLocks noChangeAspect="1"/>
          </p:cNvPicPr>
          <p:nvPr/>
        </p:nvPicPr>
        <p:blipFill>
          <a:blip r:embed="rId2"/>
          <a:stretch>
            <a:fillRect/>
          </a:stretch>
        </p:blipFill>
        <p:spPr>
          <a:xfrm>
            <a:off x="2341972" y="1903573"/>
            <a:ext cx="7508056" cy="4073695"/>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45</a:t>
            </a:fld>
            <a:endParaRPr lang="en-US"/>
          </a:p>
        </p:txBody>
      </p:sp>
    </p:spTree>
    <p:extLst>
      <p:ext uri="{BB962C8B-B14F-4D97-AF65-F5344CB8AC3E}">
        <p14:creationId xmlns:p14="http://schemas.microsoft.com/office/powerpoint/2010/main" val="3748091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Fraction Model</a:t>
            </a:r>
            <a:br>
              <a:rPr lang="en-US"/>
            </a:br>
            <a:r>
              <a:rPr lang="en-US" i="1"/>
              <a:t>Example #1: Student view</a:t>
            </a:r>
          </a:p>
        </p:txBody>
      </p:sp>
      <p:sp>
        <p:nvSpPr>
          <p:cNvPr id="7" name="Content Placeholder 2">
            <a:extLst>
              <a:ext uri="{FF2B5EF4-FFF2-40B4-BE49-F238E27FC236}">
                <a16:creationId xmlns:a16="http://schemas.microsoft.com/office/drawing/2014/main" id="{6AB14AAB-BED6-47B2-86AA-F09924E46E5C}"/>
              </a:ext>
            </a:extLst>
          </p:cNvPr>
          <p:cNvSpPr txBox="1">
            <a:spLocks/>
          </p:cNvSpPr>
          <p:nvPr/>
        </p:nvSpPr>
        <p:spPr>
          <a:xfrm>
            <a:off x="315188" y="1413067"/>
            <a:ext cx="4836362" cy="44551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800"/>
              <a:t>This is what the student will see when they select the correct answer (1 point).</a:t>
            </a:r>
          </a:p>
        </p:txBody>
      </p:sp>
      <p:pic>
        <p:nvPicPr>
          <p:cNvPr id="15" name="Picture 14" descr="An image of the correct answer.">
            <a:extLst>
              <a:ext uri="{FF2B5EF4-FFF2-40B4-BE49-F238E27FC236}">
                <a16:creationId xmlns:a16="http://schemas.microsoft.com/office/drawing/2014/main" id="{F524FF57-EA43-4049-A0E0-23E17BB4F8B1}"/>
              </a:ext>
            </a:extLst>
          </p:cNvPr>
          <p:cNvPicPr>
            <a:picLocks noChangeAspect="1"/>
          </p:cNvPicPr>
          <p:nvPr/>
        </p:nvPicPr>
        <p:blipFill>
          <a:blip r:embed="rId2"/>
          <a:stretch>
            <a:fillRect/>
          </a:stretch>
        </p:blipFill>
        <p:spPr>
          <a:xfrm>
            <a:off x="696093" y="2369593"/>
            <a:ext cx="4074552" cy="3557516"/>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6450699" y="1413067"/>
            <a:ext cx="5360301"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did not select the correct answer (0 points).</a:t>
            </a:r>
          </a:p>
        </p:txBody>
      </p:sp>
      <p:pic>
        <p:nvPicPr>
          <p:cNvPr id="13" name="Picture 12" descr="An image of an incorrect answer.">
            <a:extLst>
              <a:ext uri="{FF2B5EF4-FFF2-40B4-BE49-F238E27FC236}">
                <a16:creationId xmlns:a16="http://schemas.microsoft.com/office/drawing/2014/main" id="{A5377BCA-FD3E-4F64-A185-37C7FD6014E3}"/>
              </a:ext>
            </a:extLst>
          </p:cNvPr>
          <p:cNvPicPr>
            <a:picLocks noChangeAspect="1"/>
          </p:cNvPicPr>
          <p:nvPr/>
        </p:nvPicPr>
        <p:blipFill>
          <a:blip r:embed="rId3"/>
          <a:stretch>
            <a:fillRect/>
          </a:stretch>
        </p:blipFill>
        <p:spPr>
          <a:xfrm>
            <a:off x="7040452" y="2369593"/>
            <a:ext cx="4130076" cy="3557515"/>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46</a:t>
            </a:fld>
            <a:endParaRPr lang="en-US"/>
          </a:p>
        </p:txBody>
      </p:sp>
    </p:spTree>
    <p:extLst>
      <p:ext uri="{BB962C8B-B14F-4D97-AF65-F5344CB8AC3E}">
        <p14:creationId xmlns:p14="http://schemas.microsoft.com/office/powerpoint/2010/main" val="1826021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Fraction Model</a:t>
            </a:r>
            <a:br>
              <a:rPr lang="en-US" b="1"/>
            </a:br>
            <a:r>
              <a:rPr lang="en-US" i="1"/>
              <a:t>Example #1: Teacher view</a:t>
            </a:r>
          </a:p>
        </p:txBody>
      </p:sp>
      <p:grpSp>
        <p:nvGrpSpPr>
          <p:cNvPr id="5" name="Group 4" descr="Teacher view image with student answers.">
            <a:extLst>
              <a:ext uri="{FF2B5EF4-FFF2-40B4-BE49-F238E27FC236}">
                <a16:creationId xmlns:a16="http://schemas.microsoft.com/office/drawing/2014/main" id="{325D097B-786A-48D5-9003-2BF93B107143}"/>
              </a:ext>
            </a:extLst>
          </p:cNvPr>
          <p:cNvGrpSpPr/>
          <p:nvPr/>
        </p:nvGrpSpPr>
        <p:grpSpPr>
          <a:xfrm>
            <a:off x="117492" y="1109608"/>
            <a:ext cx="6618137" cy="4907665"/>
            <a:chOff x="117492" y="1109608"/>
            <a:chExt cx="6618137" cy="4907665"/>
          </a:xfrm>
        </p:grpSpPr>
        <p:pic>
          <p:nvPicPr>
            <p:cNvPr id="3" name="Picture 2">
              <a:extLst>
                <a:ext uri="{FF2B5EF4-FFF2-40B4-BE49-F238E27FC236}">
                  <a16:creationId xmlns:a16="http://schemas.microsoft.com/office/drawing/2014/main" id="{005FD7E1-7EF9-48B4-88AD-2929D6B340B5}"/>
                </a:ext>
              </a:extLst>
            </p:cNvPr>
            <p:cNvPicPr>
              <a:picLocks noChangeAspect="1"/>
            </p:cNvPicPr>
            <p:nvPr/>
          </p:nvPicPr>
          <p:blipFill>
            <a:blip r:embed="rId2"/>
            <a:stretch>
              <a:fillRect/>
            </a:stretch>
          </p:blipFill>
          <p:spPr>
            <a:xfrm>
              <a:off x="117492" y="1109608"/>
              <a:ext cx="6618137" cy="4907665"/>
            </a:xfrm>
            <a:prstGeom prst="rect">
              <a:avLst/>
            </a:prstGeom>
          </p:spPr>
        </p:pic>
        <p:grpSp>
          <p:nvGrpSpPr>
            <p:cNvPr id="9" name="Group 8">
              <a:extLst>
                <a:ext uri="{FF2B5EF4-FFF2-40B4-BE49-F238E27FC236}">
                  <a16:creationId xmlns:a16="http://schemas.microsoft.com/office/drawing/2014/main" id="{0449EC2A-74B9-4C27-A61E-7FD94B718661}"/>
                </a:ext>
              </a:extLst>
            </p:cNvPr>
            <p:cNvGrpSpPr/>
            <p:nvPr/>
          </p:nvGrpSpPr>
          <p:grpSpPr>
            <a:xfrm>
              <a:off x="550776" y="2784296"/>
              <a:ext cx="5747284" cy="2812657"/>
              <a:chOff x="646243" y="2485623"/>
              <a:chExt cx="5901397" cy="2975020"/>
            </a:xfrm>
          </p:grpSpPr>
          <p:pic>
            <p:nvPicPr>
              <p:cNvPr id="4" name="Picture 3">
                <a:extLst>
                  <a:ext uri="{FF2B5EF4-FFF2-40B4-BE49-F238E27FC236}">
                    <a16:creationId xmlns:a16="http://schemas.microsoft.com/office/drawing/2014/main" id="{908DBEC4-B3E4-45A2-991E-5B94B95E75C7}"/>
                  </a:ext>
                </a:extLst>
              </p:cNvPr>
              <p:cNvPicPr>
                <a:picLocks noChangeAspect="1"/>
              </p:cNvPicPr>
              <p:nvPr/>
            </p:nvPicPr>
            <p:blipFill rotWithShape="1">
              <a:blip r:embed="rId3"/>
              <a:srcRect b="8037"/>
              <a:stretch/>
            </p:blipFill>
            <p:spPr>
              <a:xfrm>
                <a:off x="646243" y="2539120"/>
                <a:ext cx="5901397" cy="2921523"/>
              </a:xfrm>
              <a:prstGeom prst="rect">
                <a:avLst/>
              </a:prstGeom>
            </p:spPr>
          </p:pic>
          <p:sp>
            <p:nvSpPr>
              <p:cNvPr id="7" name="TextBox 6">
                <a:extLst>
                  <a:ext uri="{FF2B5EF4-FFF2-40B4-BE49-F238E27FC236}">
                    <a16:creationId xmlns:a16="http://schemas.microsoft.com/office/drawing/2014/main" id="{5B22544B-C85D-40C7-8487-31DE229D96D7}"/>
                  </a:ext>
                </a:extLst>
              </p:cNvPr>
              <p:cNvSpPr txBox="1"/>
              <p:nvPr/>
            </p:nvSpPr>
            <p:spPr>
              <a:xfrm>
                <a:off x="708338" y="2485623"/>
                <a:ext cx="2032782" cy="553791"/>
              </a:xfrm>
              <a:prstGeom prst="rect">
                <a:avLst/>
              </a:prstGeom>
              <a:solidFill>
                <a:srgbClr val="FFFFFF"/>
              </a:solidFill>
            </p:spPr>
            <p:txBody>
              <a:bodyPr wrap="square" rtlCol="0">
                <a:spAutoFit/>
              </a:bodyPr>
              <a:lstStyle/>
              <a:p>
                <a:endParaRPr lang="en-US"/>
              </a:p>
            </p:txBody>
          </p:sp>
        </p:grpSp>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47555" y="1357313"/>
            <a:ext cx="5032112" cy="4351337"/>
          </a:xfrm>
        </p:spPr>
        <p:txBody>
          <a:bodyPr>
            <a:noAutofit/>
          </a:bodyPr>
          <a:lstStyle/>
          <a:p>
            <a:pPr>
              <a:lnSpc>
                <a:spcPct val="110000"/>
              </a:lnSpc>
            </a:pPr>
            <a:r>
              <a:rPr lang="en-US" sz="2000">
                <a:solidFill>
                  <a:schemeClr val="accent1"/>
                </a:solidFill>
              </a:rPr>
              <a:t>The scoring model for </a:t>
            </a:r>
            <a:r>
              <a:rPr lang="en-US" sz="2000" b="1">
                <a:solidFill>
                  <a:schemeClr val="accent1"/>
                </a:solidFill>
              </a:rPr>
              <a:t>fraction model</a:t>
            </a:r>
            <a:r>
              <a:rPr lang="en-US" sz="2000">
                <a:solidFill>
                  <a:schemeClr val="accent1"/>
                </a:solidFill>
              </a:rPr>
              <a:t> questions is:</a:t>
            </a:r>
          </a:p>
          <a:p>
            <a:pPr marL="342900" marR="0" lvl="0" indent="-342900">
              <a:lnSpc>
                <a:spcPct val="110000"/>
              </a:lnSpc>
              <a:spcBef>
                <a:spcPts val="0"/>
              </a:spcBef>
              <a:spcAft>
                <a:spcPts val="800"/>
              </a:spcAft>
              <a:buFont typeface="Arial" panose="020B0604020202020204" pitchFamily="34" charset="0"/>
              <a:buChar char="•"/>
              <a:tabLst>
                <a:tab pos="457200" algn="l"/>
              </a:tabLst>
            </a:pPr>
            <a:r>
              <a:rPr lang="en-US" sz="1800">
                <a:effectLst/>
                <a:cs typeface="Times New Roman" panose="02020603050405020304" pitchFamily="18" charset="0"/>
              </a:rPr>
              <a:t>To obtain full credit (1 points), the student will correctly complete the model with shading.</a:t>
            </a:r>
          </a:p>
          <a:p>
            <a:pPr marL="342900" marR="0" lvl="0" indent="-342900">
              <a:lnSpc>
                <a:spcPct val="110000"/>
              </a:lnSpc>
              <a:spcBef>
                <a:spcPts val="0"/>
              </a:spcBef>
              <a:spcAft>
                <a:spcPts val="800"/>
              </a:spcAft>
              <a:buFont typeface="Arial" panose="020B0604020202020204" pitchFamily="34" charset="0"/>
              <a:buChar char="•"/>
              <a:tabLst>
                <a:tab pos="457200" algn="l"/>
              </a:tabLst>
            </a:pPr>
            <a:r>
              <a:rPr lang="en-US" sz="1800">
                <a:effectLst/>
                <a:cs typeface="Times New Roman" panose="02020603050405020304" pitchFamily="18" charset="0"/>
              </a:rPr>
              <a:t>Students will receive 0 points if the model is not shaded correctly.</a:t>
            </a:r>
          </a:p>
          <a:p>
            <a:pPr>
              <a:lnSpc>
                <a:spcPct val="110000"/>
              </a:lnSpc>
            </a:pPr>
            <a:endParaRPr lang="en-US" sz="1800">
              <a:solidFill>
                <a:schemeClr val="accent1"/>
              </a:solidFill>
            </a:endParaRPr>
          </a:p>
          <a:p>
            <a:pPr>
              <a:lnSpc>
                <a:spcPct val="110000"/>
              </a:lnSpc>
            </a:pPr>
            <a:r>
              <a:rPr lang="en-US" sz="2000">
                <a:solidFill>
                  <a:schemeClr val="accent1"/>
                </a:solidFill>
              </a:rPr>
              <a:t>In this example this student correctly shaded the model, so they received full credit (1 point).</a:t>
            </a:r>
          </a:p>
          <a:p>
            <a:pPr>
              <a:lnSpc>
                <a:spcPct val="110000"/>
              </a:lnSpc>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47</a:t>
            </a:fld>
            <a:endParaRPr lang="en-US"/>
          </a:p>
        </p:txBody>
      </p:sp>
    </p:spTree>
    <p:extLst>
      <p:ext uri="{BB962C8B-B14F-4D97-AF65-F5344CB8AC3E}">
        <p14:creationId xmlns:p14="http://schemas.microsoft.com/office/powerpoint/2010/main" val="2505791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53595"/>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Fraction Model</a:t>
            </a:r>
            <a:br>
              <a:rPr lang="en-US"/>
            </a:br>
            <a:r>
              <a:rPr lang="en-US" i="1"/>
              <a:t>Example #2: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288533" y="1506637"/>
            <a:ext cx="4976611"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#9 in the Grade 3 sampler. </a:t>
            </a:r>
          </a:p>
        </p:txBody>
      </p:sp>
      <p:pic>
        <p:nvPicPr>
          <p:cNvPr id="6" name="Picture 5" descr="An image of question 9 in the Grade 3 sampler.">
            <a:extLst>
              <a:ext uri="{FF2B5EF4-FFF2-40B4-BE49-F238E27FC236}">
                <a16:creationId xmlns:a16="http://schemas.microsoft.com/office/drawing/2014/main" id="{F2A2991A-59BB-403C-A916-A5D867A72C96}"/>
              </a:ext>
            </a:extLst>
          </p:cNvPr>
          <p:cNvPicPr>
            <a:picLocks noChangeAspect="1"/>
          </p:cNvPicPr>
          <p:nvPr/>
        </p:nvPicPr>
        <p:blipFill>
          <a:blip r:embed="rId2"/>
          <a:stretch>
            <a:fillRect/>
          </a:stretch>
        </p:blipFill>
        <p:spPr>
          <a:xfrm>
            <a:off x="5806889" y="353595"/>
            <a:ext cx="6220404" cy="5565624"/>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48</a:t>
            </a:fld>
            <a:endParaRPr lang="en-US"/>
          </a:p>
        </p:txBody>
      </p:sp>
    </p:spTree>
    <p:extLst>
      <p:ext uri="{BB962C8B-B14F-4D97-AF65-F5344CB8AC3E}">
        <p14:creationId xmlns:p14="http://schemas.microsoft.com/office/powerpoint/2010/main" val="3803915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Fraction Model</a:t>
            </a:r>
            <a:br>
              <a:rPr lang="en-US"/>
            </a:br>
            <a:r>
              <a:rPr lang="en-US" i="1"/>
              <a:t>Example #2: Student view</a:t>
            </a:r>
          </a:p>
        </p:txBody>
      </p:sp>
      <p:sp>
        <p:nvSpPr>
          <p:cNvPr id="10" name="Content Placeholder 2">
            <a:extLst>
              <a:ext uri="{FF2B5EF4-FFF2-40B4-BE49-F238E27FC236}">
                <a16:creationId xmlns:a16="http://schemas.microsoft.com/office/drawing/2014/main" id="{656E6A27-0425-4881-9044-708A8369ED04}"/>
              </a:ext>
            </a:extLst>
          </p:cNvPr>
          <p:cNvSpPr txBox="1">
            <a:spLocks/>
          </p:cNvSpPr>
          <p:nvPr/>
        </p:nvSpPr>
        <p:spPr>
          <a:xfrm>
            <a:off x="292608" y="1486087"/>
            <a:ext cx="5467315"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answers (1 point).</a:t>
            </a:r>
          </a:p>
        </p:txBody>
      </p:sp>
      <p:pic>
        <p:nvPicPr>
          <p:cNvPr id="7" name="Picture 6" descr="An image of the correct answer.">
            <a:extLst>
              <a:ext uri="{FF2B5EF4-FFF2-40B4-BE49-F238E27FC236}">
                <a16:creationId xmlns:a16="http://schemas.microsoft.com/office/drawing/2014/main" id="{5EDB793F-6F68-4C23-9C4D-79EC8D19C2EB}"/>
              </a:ext>
            </a:extLst>
          </p:cNvPr>
          <p:cNvPicPr>
            <a:picLocks noChangeAspect="1"/>
          </p:cNvPicPr>
          <p:nvPr/>
        </p:nvPicPr>
        <p:blipFill>
          <a:blip r:embed="rId2"/>
          <a:stretch>
            <a:fillRect/>
          </a:stretch>
        </p:blipFill>
        <p:spPr>
          <a:xfrm>
            <a:off x="381000" y="2317523"/>
            <a:ext cx="5333798" cy="3519902"/>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6202172" y="1486087"/>
            <a:ext cx="560882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selected incorrect answers (0 points).</a:t>
            </a:r>
          </a:p>
        </p:txBody>
      </p:sp>
      <p:pic>
        <p:nvPicPr>
          <p:cNvPr id="9" name="Picture 8" descr="An image of an incorrect answer.">
            <a:extLst>
              <a:ext uri="{FF2B5EF4-FFF2-40B4-BE49-F238E27FC236}">
                <a16:creationId xmlns:a16="http://schemas.microsoft.com/office/drawing/2014/main" id="{2471894C-E072-4AC7-B658-EE7771C541CC}"/>
              </a:ext>
            </a:extLst>
          </p:cNvPr>
          <p:cNvPicPr>
            <a:picLocks noChangeAspect="1"/>
          </p:cNvPicPr>
          <p:nvPr/>
        </p:nvPicPr>
        <p:blipFill>
          <a:blip r:embed="rId3"/>
          <a:stretch>
            <a:fillRect/>
          </a:stretch>
        </p:blipFill>
        <p:spPr>
          <a:xfrm>
            <a:off x="6286928" y="2317523"/>
            <a:ext cx="5418554" cy="3519902"/>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49</a:t>
            </a:fld>
            <a:endParaRPr lang="en-US"/>
          </a:p>
        </p:txBody>
      </p:sp>
    </p:spTree>
    <p:extLst>
      <p:ext uri="{BB962C8B-B14F-4D97-AF65-F5344CB8AC3E}">
        <p14:creationId xmlns:p14="http://schemas.microsoft.com/office/powerpoint/2010/main" val="1184396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2200-FA18-4C86-AE8E-665A4150B85E}"/>
              </a:ext>
            </a:extLst>
          </p:cNvPr>
          <p:cNvSpPr>
            <a:spLocks noGrp="1"/>
          </p:cNvSpPr>
          <p:nvPr>
            <p:ph type="title"/>
          </p:nvPr>
        </p:nvSpPr>
        <p:spPr/>
        <p:txBody>
          <a:bodyPr vert="horz">
            <a:noAutofit/>
          </a:bodyPr>
          <a:lstStyle/>
          <a:p>
            <a:r>
              <a:rPr lang="en-US" sz="2400" b="0"/>
              <a:t>Any new question type will need to be able to meet our existing rigorous requirements for STAAR questions AND provide additional benefits</a:t>
            </a:r>
          </a:p>
        </p:txBody>
      </p:sp>
      <p:sp>
        <p:nvSpPr>
          <p:cNvPr id="13" name="Content Placeholder 2">
            <a:extLst>
              <a:ext uri="{FF2B5EF4-FFF2-40B4-BE49-F238E27FC236}">
                <a16:creationId xmlns:a16="http://schemas.microsoft.com/office/drawing/2014/main" id="{DA40360E-F7FD-44D2-A295-C3D8AADFAA0C}"/>
              </a:ext>
            </a:extLst>
          </p:cNvPr>
          <p:cNvSpPr txBox="1">
            <a:spLocks/>
          </p:cNvSpPr>
          <p:nvPr/>
        </p:nvSpPr>
        <p:spPr>
          <a:xfrm>
            <a:off x="381000" y="1435151"/>
            <a:ext cx="5670096" cy="4051249"/>
          </a:xfrm>
          <a:prstGeom prst="rect">
            <a:avLst/>
          </a:prstGeom>
          <a:solidFill>
            <a:schemeClr val="bg1"/>
          </a:solidFill>
          <a:ln w="28575">
            <a:noFill/>
          </a:ln>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None/>
              <a:tabLst/>
              <a:defRPr/>
            </a:pPr>
            <a:r>
              <a:rPr kumimoji="0" lang="en-US" sz="1800" b="0" i="0" u="none" strike="noStrike" kern="1200" cap="none" spc="0" normalizeH="0" baseline="0" noProof="0">
                <a:ln>
                  <a:noFill/>
                </a:ln>
                <a:solidFill>
                  <a:srgbClr val="0D6CB9"/>
                </a:solidFill>
                <a:effectLst/>
                <a:uLnTx/>
                <a:uFillTx/>
                <a:latin typeface="Roboto Slab" pitchFamily="2" charset="0"/>
                <a:ea typeface="Roboto Slab" pitchFamily="2" charset="0"/>
                <a:cs typeface="Calibri"/>
                <a:sym typeface="Wingdings" panose="05000000000000000000" pitchFamily="2" charset="2"/>
              </a:rPr>
              <a:t>New questions will need to meet our existing rigorous requirements for STAAR, including</a:t>
            </a:r>
            <a:r>
              <a:rPr kumimoji="0" lang="en-US" sz="1800" b="0" i="0" u="none" strike="noStrike" kern="1200" cap="none" spc="0" normalizeH="0" baseline="0" noProof="0">
                <a:ln>
                  <a:noFill/>
                </a:ln>
                <a:solidFill>
                  <a:srgbClr val="0D6CB9"/>
                </a:solidFill>
                <a:effectLst/>
                <a:uLnTx/>
                <a:uFillTx/>
                <a:latin typeface="Roboto Slab" pitchFamily="2" charset="0"/>
                <a:ea typeface="Roboto Slab" pitchFamily="2" charset="0"/>
              </a:rPr>
              <a:t>:</a:t>
            </a:r>
          </a:p>
          <a:p>
            <a:pPr marL="230188" marR="0" lvl="0" indent="-230188"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Valid statistics from field tests</a:t>
            </a:r>
          </a:p>
          <a:p>
            <a:pPr marL="230188" marR="0" lvl="0" indent="-230188"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Alignment with TEKS</a:t>
            </a:r>
          </a:p>
          <a:p>
            <a:pPr marL="230188" marR="0" lvl="0" indent="-230188"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Grade-level appropriateness</a:t>
            </a:r>
          </a:p>
          <a:p>
            <a:pPr marL="230188" marR="0" lvl="0" indent="-230188"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Lack of bias</a:t>
            </a: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Calibri"/>
            </a:endParaRPr>
          </a:p>
          <a:p>
            <a:pPr marL="230188" marR="0" lvl="0" indent="-230188"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Accessibility for all students</a:t>
            </a:r>
          </a:p>
          <a:p>
            <a:pPr marL="230188" marR="0" lvl="0" indent="-230188"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Review and approval from a group of Texas educators who teach the grade level and agree students should be able to answer these questions at the end of the year</a:t>
            </a: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Calibri"/>
            </a:endParaRPr>
          </a:p>
        </p:txBody>
      </p:sp>
      <p:sp>
        <p:nvSpPr>
          <p:cNvPr id="18" name="Content Placeholder 2">
            <a:extLst>
              <a:ext uri="{FF2B5EF4-FFF2-40B4-BE49-F238E27FC236}">
                <a16:creationId xmlns:a16="http://schemas.microsoft.com/office/drawing/2014/main" id="{EF442D50-A594-48C0-84A0-19310867AEB0}"/>
              </a:ext>
            </a:extLst>
          </p:cNvPr>
          <p:cNvSpPr txBox="1">
            <a:spLocks/>
          </p:cNvSpPr>
          <p:nvPr/>
        </p:nvSpPr>
        <p:spPr>
          <a:xfrm>
            <a:off x="6119767" y="1435151"/>
            <a:ext cx="5483678" cy="4051249"/>
          </a:xfrm>
          <a:prstGeom prst="rect">
            <a:avLst/>
          </a:prstGeom>
          <a:solidFill>
            <a:schemeClr val="bg1">
              <a:lumMod val="95000"/>
            </a:schemeClr>
          </a:solidFill>
          <a:ln w="28575">
            <a:noFill/>
          </a:ln>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None/>
              <a:tabLst/>
              <a:defRPr/>
            </a:pP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TEA has worked closely with educators to determine which new question types best support students</a:t>
            </a:r>
            <a:r>
              <a:rPr kumimoji="0" lang="en-US" sz="1800" b="0" i="0" u="none" strike="noStrike" kern="1200" cap="none" spc="0" normalizeH="0" baseline="0" noProof="0">
                <a:ln>
                  <a:noFill/>
                </a:ln>
                <a:solidFill>
                  <a:schemeClr val="tx1"/>
                </a:solidFill>
                <a:effectLst/>
                <a:uLnTx/>
                <a:uFillTx/>
                <a:latin typeface="Roboto Slab" pitchFamily="2" charset="0"/>
                <a:ea typeface="Roboto Slab" pitchFamily="2" charset="0"/>
              </a:rPr>
              <a:t>:</a:t>
            </a:r>
          </a:p>
          <a:p>
            <a:pPr marL="228600" marR="0" lvl="0" indent="-22860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1" i="0" u="none" strike="noStrike" kern="1200" cap="none" spc="0" normalizeH="0" baseline="0" noProof="0">
                <a:ln>
                  <a:noFill/>
                </a:ln>
                <a:solidFill>
                  <a:srgbClr val="363534"/>
                </a:solidFill>
                <a:effectLst/>
                <a:uLnTx/>
                <a:uFillTx/>
                <a:latin typeface="Roboto Slab" pitchFamily="2" charset="0"/>
                <a:ea typeface="Roboto Slab" pitchFamily="2" charset="0"/>
              </a:rPr>
              <a:t>600</a:t>
            </a: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 educators participated in focus groups on new question types</a:t>
            </a:r>
          </a:p>
          <a:p>
            <a:pPr marL="228600" marR="0" lvl="0" indent="-22860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1" i="0" u="none" strike="noStrike" kern="1200" cap="none" spc="0" normalizeH="0" baseline="0" noProof="0">
                <a:ln>
                  <a:noFill/>
                </a:ln>
                <a:solidFill>
                  <a:srgbClr val="363534"/>
                </a:solidFill>
                <a:effectLst/>
                <a:uLnTx/>
                <a:uFillTx/>
                <a:latin typeface="Roboto Slab" pitchFamily="2" charset="0"/>
                <a:ea typeface="Roboto Slab" pitchFamily="2" charset="0"/>
              </a:rPr>
              <a:t>92% </a:t>
            </a: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of educators agree that the new question types allow students to better demonstrate their knowledge </a:t>
            </a:r>
          </a:p>
          <a:p>
            <a:pPr marL="228600" marR="0" lvl="0" indent="-22860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1" i="0" u="none" strike="noStrike" kern="1200" cap="none" spc="0" normalizeH="0" baseline="0" noProof="0">
                <a:ln>
                  <a:noFill/>
                </a:ln>
                <a:solidFill>
                  <a:srgbClr val="363534"/>
                </a:solidFill>
                <a:effectLst/>
                <a:uLnTx/>
                <a:uFillTx/>
                <a:latin typeface="Roboto Slab" pitchFamily="2" charset="0"/>
                <a:ea typeface="Roboto Slab" pitchFamily="2" charset="0"/>
              </a:rPr>
              <a:t>89% </a:t>
            </a: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of educators believe that the new question types are more engaging for students </a:t>
            </a:r>
          </a:p>
          <a:p>
            <a:pPr marL="228600" marR="0" lvl="0" indent="-22860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1" i="0" u="none" strike="noStrike" kern="1200" cap="none" spc="0" normalizeH="0" baseline="0" noProof="0">
                <a:ln>
                  <a:noFill/>
                </a:ln>
                <a:solidFill>
                  <a:srgbClr val="363534"/>
                </a:solidFill>
                <a:effectLst/>
                <a:uLnTx/>
                <a:uFillTx/>
                <a:latin typeface="Roboto Slab" pitchFamily="2" charset="0"/>
                <a:ea typeface="Roboto Slab" pitchFamily="2" charset="0"/>
              </a:rPr>
              <a:t>80%+ </a:t>
            </a: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rPr>
              <a:t>of educators agree that new question types will impact instructional planning</a:t>
            </a:r>
          </a:p>
          <a:p>
            <a:pPr marL="228600" marR="0" lvl="0" indent="-22860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endParaRPr>
          </a:p>
          <a:p>
            <a:pPr marL="228600" marR="0" lvl="0" indent="-22860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endParaRPr>
          </a:p>
          <a:p>
            <a:pPr marL="0" marR="0" lvl="0" indent="0" algn="l" defTabSz="914400" rtl="0" eaLnBrk="1" fontAlgn="auto" latinLnBrk="0" hangingPunct="1">
              <a:lnSpc>
                <a:spcPct val="100000"/>
              </a:lnSpc>
              <a:spcBef>
                <a:spcPts val="2400"/>
              </a:spcBef>
              <a:spcAft>
                <a:spcPts val="0"/>
              </a:spcAft>
              <a:buClr>
                <a:srgbClr val="F16038"/>
              </a:buClr>
              <a:buSzTx/>
              <a:buFont typeface="Wingdings" panose="05000000000000000000" pitchFamily="2" charset="2"/>
              <a:buNone/>
              <a:tabLst/>
              <a:defRPr/>
            </a:pP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Calibri"/>
            </a:endParaRPr>
          </a:p>
        </p:txBody>
      </p:sp>
      <p:sp>
        <p:nvSpPr>
          <p:cNvPr id="5" name="Slide Number Placeholder 4">
            <a:extLst>
              <a:ext uri="{FF2B5EF4-FFF2-40B4-BE49-F238E27FC236}">
                <a16:creationId xmlns:a16="http://schemas.microsoft.com/office/drawing/2014/main" id="{09737C6E-263C-48AF-8417-7C8E6D1062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7" name="Object 16">
            <a:extLst>
              <a:ext uri="{FF2B5EF4-FFF2-40B4-BE49-F238E27FC236}">
                <a16:creationId xmlns:a16="http://schemas.microsoft.com/office/drawing/2014/main" id="{0485D014-C648-4CEB-82AE-C295B0ECA2ED}"/>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634507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4" imgW="425" imgH="424" progId="TCLayout.ActiveDocument.1">
                  <p:embed/>
                </p:oleObj>
              </mc:Choice>
              <mc:Fallback>
                <p:oleObj name="think-cell Slide" r:id="rId4" imgW="425" imgH="424" progId="TCLayout.ActiveDocument.1">
                  <p:embed/>
                  <p:pic>
                    <p:nvPicPr>
                      <p:cNvPr id="17" name="Object 16">
                        <a:extLst>
                          <a:ext uri="{FF2B5EF4-FFF2-40B4-BE49-F238E27FC236}">
                            <a16:creationId xmlns:a16="http://schemas.microsoft.com/office/drawing/2014/main" id="{0485D014-C648-4CEB-82AE-C295B0ECA2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26549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Fraction Model</a:t>
            </a:r>
            <a:br>
              <a:rPr lang="en-US" b="1"/>
            </a:br>
            <a:r>
              <a:rPr lang="en-US" i="1"/>
              <a:t>Example #2: Teacher view</a:t>
            </a:r>
          </a:p>
        </p:txBody>
      </p:sp>
      <p:grpSp>
        <p:nvGrpSpPr>
          <p:cNvPr id="3" name="Group 2" descr="Teacher view image with student answers.">
            <a:extLst>
              <a:ext uri="{FF2B5EF4-FFF2-40B4-BE49-F238E27FC236}">
                <a16:creationId xmlns:a16="http://schemas.microsoft.com/office/drawing/2014/main" id="{3F532719-63B3-49BD-991C-E37D8D07F24E}"/>
              </a:ext>
            </a:extLst>
          </p:cNvPr>
          <p:cNvGrpSpPr/>
          <p:nvPr/>
        </p:nvGrpSpPr>
        <p:grpSpPr>
          <a:xfrm>
            <a:off x="363488" y="998204"/>
            <a:ext cx="6273618" cy="4950389"/>
            <a:chOff x="363488" y="998204"/>
            <a:chExt cx="6273618" cy="4950389"/>
          </a:xfrm>
        </p:grpSpPr>
        <p:grpSp>
          <p:nvGrpSpPr>
            <p:cNvPr id="8" name="Group 7">
              <a:extLst>
                <a:ext uri="{FF2B5EF4-FFF2-40B4-BE49-F238E27FC236}">
                  <a16:creationId xmlns:a16="http://schemas.microsoft.com/office/drawing/2014/main" id="{1F1403D4-BAB2-4203-8471-7725D7410E6B}"/>
                </a:ext>
              </a:extLst>
            </p:cNvPr>
            <p:cNvGrpSpPr/>
            <p:nvPr/>
          </p:nvGrpSpPr>
          <p:grpSpPr>
            <a:xfrm>
              <a:off x="363488" y="998204"/>
              <a:ext cx="6273618" cy="4950389"/>
              <a:chOff x="1652174" y="233567"/>
              <a:chExt cx="8196565" cy="6239410"/>
            </a:xfrm>
          </p:grpSpPr>
          <p:pic>
            <p:nvPicPr>
              <p:cNvPr id="9" name="Picture 8" descr="Graphical user interface, text, application&#10;&#10;Description automatically generated">
                <a:extLst>
                  <a:ext uri="{FF2B5EF4-FFF2-40B4-BE49-F238E27FC236}">
                    <a16:creationId xmlns:a16="http://schemas.microsoft.com/office/drawing/2014/main" id="{44DA41B6-80BF-4C93-B290-A3E0CE12E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174" y="233567"/>
                <a:ext cx="8196565" cy="6239410"/>
              </a:xfrm>
              <a:prstGeom prst="rect">
                <a:avLst/>
              </a:prstGeom>
            </p:spPr>
          </p:pic>
          <p:sp>
            <p:nvSpPr>
              <p:cNvPr id="10" name="TextBox 9">
                <a:extLst>
                  <a:ext uri="{FF2B5EF4-FFF2-40B4-BE49-F238E27FC236}">
                    <a16:creationId xmlns:a16="http://schemas.microsoft.com/office/drawing/2014/main" id="{9D3E9368-F7D4-4A9F-AD8A-B1C81CB9F918}"/>
                  </a:ext>
                </a:extLst>
              </p:cNvPr>
              <p:cNvSpPr txBox="1"/>
              <p:nvPr/>
            </p:nvSpPr>
            <p:spPr>
              <a:xfrm>
                <a:off x="1854926" y="435709"/>
                <a:ext cx="4963885" cy="271335"/>
              </a:xfrm>
              <a:prstGeom prst="rect">
                <a:avLst/>
              </a:prstGeom>
              <a:solidFill>
                <a:srgbClr val="FBFAFA"/>
              </a:solidFill>
            </p:spPr>
            <p:txBody>
              <a:bodyPr wrap="square" rtlCol="0">
                <a:spAutoFit/>
              </a:bodyPr>
              <a:lstStyle/>
              <a:p>
                <a:r>
                  <a:rPr lang="en-US" sz="1100"/>
                  <a:t>2022 STAAR Grade 3 Mathematics New Item Types</a:t>
                </a:r>
              </a:p>
            </p:txBody>
          </p:sp>
          <p:sp>
            <p:nvSpPr>
              <p:cNvPr id="12" name="TextBox 11">
                <a:extLst>
                  <a:ext uri="{FF2B5EF4-FFF2-40B4-BE49-F238E27FC236}">
                    <a16:creationId xmlns:a16="http://schemas.microsoft.com/office/drawing/2014/main" id="{4C05F0C8-90E3-492C-B827-595A8F2A959B}"/>
                  </a:ext>
                </a:extLst>
              </p:cNvPr>
              <p:cNvSpPr txBox="1"/>
              <p:nvPr/>
            </p:nvSpPr>
            <p:spPr>
              <a:xfrm>
                <a:off x="2511398" y="786905"/>
                <a:ext cx="261258" cy="159609"/>
              </a:xfrm>
              <a:prstGeom prst="rect">
                <a:avLst/>
              </a:prstGeom>
              <a:noFill/>
            </p:spPr>
            <p:txBody>
              <a:bodyPr wrap="square" lIns="0" tIns="0" rIns="0" bIns="0" rtlCol="0">
                <a:spAutoFit/>
              </a:bodyPr>
              <a:lstStyle/>
              <a:p>
                <a:r>
                  <a:rPr lang="en-US" sz="1000">
                    <a:solidFill>
                      <a:srgbClr val="515151"/>
                    </a:solidFill>
                  </a:rPr>
                  <a:t>8</a:t>
                </a:r>
              </a:p>
            </p:txBody>
          </p:sp>
          <p:sp>
            <p:nvSpPr>
              <p:cNvPr id="13" name="TextBox 12">
                <a:extLst>
                  <a:ext uri="{FF2B5EF4-FFF2-40B4-BE49-F238E27FC236}">
                    <a16:creationId xmlns:a16="http://schemas.microsoft.com/office/drawing/2014/main" id="{10A0E7B6-E655-4C76-9A1A-DC83D5AC8A98}"/>
                  </a:ext>
                </a:extLst>
              </p:cNvPr>
              <p:cNvSpPr txBox="1"/>
              <p:nvPr/>
            </p:nvSpPr>
            <p:spPr>
              <a:xfrm>
                <a:off x="9078885" y="786905"/>
                <a:ext cx="261258" cy="159609"/>
              </a:xfrm>
              <a:prstGeom prst="rect">
                <a:avLst/>
              </a:prstGeom>
              <a:noFill/>
            </p:spPr>
            <p:txBody>
              <a:bodyPr wrap="square" lIns="0" tIns="0" rIns="0" bIns="0" rtlCol="0">
                <a:spAutoFit/>
              </a:bodyPr>
              <a:lstStyle/>
              <a:p>
                <a:r>
                  <a:rPr lang="en-US" sz="1000">
                    <a:solidFill>
                      <a:srgbClr val="515151"/>
                    </a:solidFill>
                  </a:rPr>
                  <a:t>10</a:t>
                </a:r>
              </a:p>
            </p:txBody>
          </p:sp>
          <p:sp>
            <p:nvSpPr>
              <p:cNvPr id="15" name="TextBox 14">
                <a:extLst>
                  <a:ext uri="{FF2B5EF4-FFF2-40B4-BE49-F238E27FC236}">
                    <a16:creationId xmlns:a16="http://schemas.microsoft.com/office/drawing/2014/main" id="{72608C3A-D153-49E4-8989-47565902FBE6}"/>
                  </a:ext>
                </a:extLst>
              </p:cNvPr>
              <p:cNvSpPr txBox="1"/>
              <p:nvPr/>
            </p:nvSpPr>
            <p:spPr>
              <a:xfrm>
                <a:off x="3371029" y="1038786"/>
                <a:ext cx="261258" cy="159609"/>
              </a:xfrm>
              <a:prstGeom prst="rect">
                <a:avLst/>
              </a:prstGeom>
              <a:solidFill>
                <a:srgbClr val="CAC8C3"/>
              </a:solidFill>
            </p:spPr>
            <p:txBody>
              <a:bodyPr wrap="square" lIns="0" tIns="0" rIns="0" bIns="0" rtlCol="0">
                <a:spAutoFit/>
              </a:bodyPr>
              <a:lstStyle/>
              <a:p>
                <a:r>
                  <a:rPr lang="en-US" sz="1000">
                    <a:solidFill>
                      <a:srgbClr val="515151"/>
                    </a:solidFill>
                  </a:rPr>
                  <a:t>1/1</a:t>
                </a:r>
              </a:p>
            </p:txBody>
          </p:sp>
        </p:grpSp>
        <p:pic>
          <p:nvPicPr>
            <p:cNvPr id="19" name="Picture 18">
              <a:extLst>
                <a:ext uri="{FF2B5EF4-FFF2-40B4-BE49-F238E27FC236}">
                  <a16:creationId xmlns:a16="http://schemas.microsoft.com/office/drawing/2014/main" id="{B1CCB9E4-1324-4CA5-9766-0D29E7742B29}"/>
                </a:ext>
              </a:extLst>
            </p:cNvPr>
            <p:cNvPicPr>
              <a:picLocks noChangeAspect="1"/>
            </p:cNvPicPr>
            <p:nvPr/>
          </p:nvPicPr>
          <p:blipFill>
            <a:blip r:embed="rId3"/>
            <a:stretch>
              <a:fillRect/>
            </a:stretch>
          </p:blipFill>
          <p:spPr>
            <a:xfrm>
              <a:off x="602944" y="2398040"/>
              <a:ext cx="5091801" cy="3384891"/>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31288" y="1076325"/>
            <a:ext cx="4879712" cy="4789216"/>
          </a:xfrm>
        </p:spPr>
        <p:txBody>
          <a:bodyPr>
            <a:noAutofit/>
          </a:bodyPr>
          <a:lstStyle/>
          <a:p>
            <a:pPr>
              <a:lnSpc>
                <a:spcPct val="100000"/>
              </a:lnSpc>
              <a:spcBef>
                <a:spcPts val="600"/>
              </a:spcBef>
            </a:pPr>
            <a:r>
              <a:rPr lang="en-US" sz="2000">
                <a:solidFill>
                  <a:schemeClr val="accent1"/>
                </a:solidFill>
              </a:rPr>
              <a:t>The scoring model for </a:t>
            </a:r>
            <a:r>
              <a:rPr lang="en-US" sz="2000" b="1">
                <a:solidFill>
                  <a:schemeClr val="accent1"/>
                </a:solidFill>
              </a:rPr>
              <a:t>fraction model</a:t>
            </a:r>
            <a:r>
              <a:rPr lang="en-US" sz="2000">
                <a:solidFill>
                  <a:schemeClr val="accent1"/>
                </a:solidFill>
              </a:rPr>
              <a:t> questions is:</a:t>
            </a:r>
          </a:p>
          <a:p>
            <a:pPr marL="342900" marR="0" lvl="0" indent="-342900">
              <a:lnSpc>
                <a:spcPct val="100000"/>
              </a:lnSpc>
              <a:spcBef>
                <a:spcPts val="600"/>
              </a:spcBef>
              <a:spcAft>
                <a:spcPts val="800"/>
              </a:spcAft>
              <a:buFont typeface="Arial" panose="020B0604020202020204" pitchFamily="34" charset="0"/>
              <a:buChar char="•"/>
              <a:tabLst>
                <a:tab pos="457200" algn="l"/>
              </a:tabLst>
            </a:pPr>
            <a:r>
              <a:rPr lang="en-US" sz="1800">
                <a:effectLst/>
                <a:cs typeface="Times New Roman" panose="02020603050405020304" pitchFamily="18" charset="0"/>
              </a:rPr>
              <a:t>To obtain full credit (1 point), the student will correctly select the total number of parts and the number of shaded parts.</a:t>
            </a:r>
          </a:p>
          <a:p>
            <a:pPr marL="342900" marR="0" lvl="0" indent="-342900">
              <a:lnSpc>
                <a:spcPct val="100000"/>
              </a:lnSpc>
              <a:spcBef>
                <a:spcPts val="600"/>
              </a:spcBef>
              <a:spcAft>
                <a:spcPts val="800"/>
              </a:spcAft>
              <a:buFont typeface="Arial" panose="020B0604020202020204" pitchFamily="34" charset="0"/>
              <a:buChar char="•"/>
              <a:tabLst>
                <a:tab pos="457200" algn="l"/>
              </a:tabLst>
            </a:pPr>
            <a:r>
              <a:rPr lang="en-US" sz="1800">
                <a:effectLst/>
                <a:cs typeface="Times New Roman" panose="02020603050405020304" pitchFamily="18" charset="0"/>
              </a:rPr>
              <a:t>Students will receive 0 points if either selection is missing or incorrect.</a:t>
            </a:r>
          </a:p>
          <a:p>
            <a:pPr marR="0" lvl="0">
              <a:lnSpc>
                <a:spcPct val="100000"/>
              </a:lnSpc>
              <a:spcBef>
                <a:spcPts val="0"/>
              </a:spcBef>
              <a:spcAft>
                <a:spcPts val="800"/>
              </a:spcAft>
              <a:tabLst>
                <a:tab pos="457200" algn="l"/>
              </a:tabLst>
            </a:pPr>
            <a:endParaRPr lang="en-US" sz="1200">
              <a:effectLst/>
              <a:cs typeface="Times New Roman" panose="02020603050405020304" pitchFamily="18" charset="0"/>
            </a:endParaRPr>
          </a:p>
          <a:p>
            <a:pPr marR="0" lvl="0">
              <a:lnSpc>
                <a:spcPct val="100000"/>
              </a:lnSpc>
              <a:spcBef>
                <a:spcPts val="0"/>
              </a:spcBef>
              <a:spcAft>
                <a:spcPts val="800"/>
              </a:spcAft>
              <a:tabLst>
                <a:tab pos="457200" algn="l"/>
              </a:tabLst>
            </a:pPr>
            <a:endParaRPr lang="en-US" sz="1800">
              <a:effectLst/>
              <a:cs typeface="Times New Roman" panose="02020603050405020304" pitchFamily="18" charset="0"/>
            </a:endParaRPr>
          </a:p>
          <a:p>
            <a:pPr>
              <a:lnSpc>
                <a:spcPct val="100000"/>
              </a:lnSpc>
            </a:pPr>
            <a:r>
              <a:rPr lang="en-US" sz="2000">
                <a:solidFill>
                  <a:schemeClr val="accent1"/>
                </a:solidFill>
              </a:rPr>
              <a:t>In this example, this student chose correct answers, so they received full credit (1 point).</a:t>
            </a:r>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50</a:t>
            </a:fld>
            <a:endParaRPr lang="en-US"/>
          </a:p>
        </p:txBody>
      </p:sp>
    </p:spTree>
    <p:extLst>
      <p:ext uri="{BB962C8B-B14F-4D97-AF65-F5344CB8AC3E}">
        <p14:creationId xmlns:p14="http://schemas.microsoft.com/office/powerpoint/2010/main" val="11638046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Drag and Drop</a:t>
            </a:r>
            <a:br>
              <a:rPr lang="en-US" b="1"/>
            </a:br>
            <a:r>
              <a:rPr lang="en-US" i="1"/>
              <a:t>Question Type Overview</a:t>
            </a:r>
          </a:p>
        </p:txBody>
      </p:sp>
      <p:sp>
        <p:nvSpPr>
          <p:cNvPr id="3" name="Content Placeholder 2">
            <a:extLst>
              <a:ext uri="{FF2B5EF4-FFF2-40B4-BE49-F238E27FC236}">
                <a16:creationId xmlns:a16="http://schemas.microsoft.com/office/drawing/2014/main" id="{76159823-DE82-4CC6-9D3C-501F4567B027}"/>
              </a:ext>
            </a:extLst>
          </p:cNvPr>
          <p:cNvSpPr>
            <a:spLocks noGrp="1"/>
          </p:cNvSpPr>
          <p:nvPr>
            <p:ph idx="1"/>
          </p:nvPr>
        </p:nvSpPr>
        <p:spPr>
          <a:xfrm>
            <a:off x="381000" y="1357793"/>
            <a:ext cx="11430000" cy="4351338"/>
          </a:xfrm>
        </p:spPr>
        <p:txBody>
          <a:bodyPr>
            <a:normAutofit/>
          </a:bodyPr>
          <a:lstStyle/>
          <a:p>
            <a:r>
              <a:rPr lang="en-US"/>
              <a:t>Description: </a:t>
            </a:r>
            <a:r>
              <a:rPr lang="en-US" sz="2400">
                <a:effectLst/>
                <a:latin typeface="Roboto Slab"/>
                <a:ea typeface="Calibri" panose="020F0502020204030204" pitchFamily="34" charset="0"/>
                <a:cs typeface="Calibri" panose="020F0502020204030204" pitchFamily="34" charset="0"/>
              </a:rPr>
              <a:t>Student evaluates a given number of options (words, numbers, symbols, etc.) and chooses which response(s) to drag to a given area (a diagram, map, chart, etc.). </a:t>
            </a:r>
            <a:endParaRPr lang="en-US" sz="2400">
              <a:effectLst/>
              <a:latin typeface="Roboto Slab"/>
              <a:ea typeface="Calibri" panose="020F0502020204030204" pitchFamily="34" charset="0"/>
              <a:cs typeface="Arial" panose="020B0604020202020204" pitchFamily="34" charset="0"/>
            </a:endParaRPr>
          </a:p>
          <a:p>
            <a:endParaRPr lang="en-US"/>
          </a:p>
          <a:p>
            <a:pPr>
              <a:lnSpc>
                <a:spcPct val="100000"/>
              </a:lnSpc>
              <a:spcBef>
                <a:spcPts val="600"/>
              </a:spcBef>
            </a:pPr>
            <a:r>
              <a:rPr lang="en-US"/>
              <a:t>Point value: These questions can be worth a maximum of 2 points with the possibility of receiving 1 point for a partially correct response</a:t>
            </a:r>
            <a:r>
              <a:rPr lang="fr-FR"/>
              <a:t>.</a:t>
            </a:r>
          </a:p>
          <a:p>
            <a:endParaRPr lang="fr-FR"/>
          </a:p>
          <a:p>
            <a:r>
              <a:rPr lang="en-US"/>
              <a:t>Math tests that may include these questions: Grades 3-8, Spanish Grades 3-5, and EOC</a:t>
            </a:r>
          </a:p>
          <a:p>
            <a:endParaRPr lang="en-US"/>
          </a:p>
        </p:txBody>
      </p:sp>
      <p:sp>
        <p:nvSpPr>
          <p:cNvPr id="4" name="Slide Number Placeholder 2">
            <a:extLst>
              <a:ext uri="{FF2B5EF4-FFF2-40B4-BE49-F238E27FC236}">
                <a16:creationId xmlns:a16="http://schemas.microsoft.com/office/drawing/2014/main" id="{CF2F850D-14FB-4EF5-9B8B-88CD9D79DC66}"/>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51</a:t>
            </a:fld>
            <a:endParaRPr lang="en-US"/>
          </a:p>
        </p:txBody>
      </p:sp>
    </p:spTree>
    <p:extLst>
      <p:ext uri="{BB962C8B-B14F-4D97-AF65-F5344CB8AC3E}">
        <p14:creationId xmlns:p14="http://schemas.microsoft.com/office/powerpoint/2010/main" val="688788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Drag and Drop</a:t>
            </a:r>
            <a:br>
              <a:rPr lang="en-US"/>
            </a:br>
            <a:r>
              <a:rPr lang="en-US" i="1"/>
              <a:t>Example #1: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292608" y="1362799"/>
            <a:ext cx="3310055"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#13 in the Grade 5 sampler. </a:t>
            </a:r>
          </a:p>
        </p:txBody>
      </p:sp>
      <p:pic>
        <p:nvPicPr>
          <p:cNvPr id="7" name="Picture 6" descr="An image of question 13 in the Grade 5 sampler.">
            <a:extLst>
              <a:ext uri="{FF2B5EF4-FFF2-40B4-BE49-F238E27FC236}">
                <a16:creationId xmlns:a16="http://schemas.microsoft.com/office/drawing/2014/main" id="{4F06DBB4-0A68-4656-B0E4-5D1133BF6330}"/>
              </a:ext>
            </a:extLst>
          </p:cNvPr>
          <p:cNvPicPr>
            <a:picLocks noChangeAspect="1"/>
          </p:cNvPicPr>
          <p:nvPr/>
        </p:nvPicPr>
        <p:blipFill>
          <a:blip r:embed="rId2"/>
          <a:stretch>
            <a:fillRect/>
          </a:stretch>
        </p:blipFill>
        <p:spPr>
          <a:xfrm>
            <a:off x="4533199" y="998204"/>
            <a:ext cx="7487351" cy="4858964"/>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52</a:t>
            </a:fld>
            <a:endParaRPr lang="en-US"/>
          </a:p>
        </p:txBody>
      </p:sp>
    </p:spTree>
    <p:extLst>
      <p:ext uri="{BB962C8B-B14F-4D97-AF65-F5344CB8AC3E}">
        <p14:creationId xmlns:p14="http://schemas.microsoft.com/office/powerpoint/2010/main" val="1188543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Drag and Drop</a:t>
            </a:r>
            <a:br>
              <a:rPr lang="en-US"/>
            </a:br>
            <a:r>
              <a:rPr lang="en-US" i="1"/>
              <a:t>Example #1: Student view</a:t>
            </a:r>
          </a:p>
        </p:txBody>
      </p:sp>
      <p:sp>
        <p:nvSpPr>
          <p:cNvPr id="7" name="Content Placeholder 2">
            <a:extLst>
              <a:ext uri="{FF2B5EF4-FFF2-40B4-BE49-F238E27FC236}">
                <a16:creationId xmlns:a16="http://schemas.microsoft.com/office/drawing/2014/main" id="{AC5F8CD0-D91E-4A41-837C-AF7D02382D51}"/>
              </a:ext>
            </a:extLst>
          </p:cNvPr>
          <p:cNvSpPr txBox="1">
            <a:spLocks/>
          </p:cNvSpPr>
          <p:nvPr/>
        </p:nvSpPr>
        <p:spPr>
          <a:xfrm>
            <a:off x="292608" y="1362456"/>
            <a:ext cx="4812792" cy="45426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move their answers to the correct boxes (1 point).</a:t>
            </a:r>
          </a:p>
        </p:txBody>
      </p:sp>
      <p:pic>
        <p:nvPicPr>
          <p:cNvPr id="8" name="Picture 7" descr="An image of the correct answer.">
            <a:extLst>
              <a:ext uri="{FF2B5EF4-FFF2-40B4-BE49-F238E27FC236}">
                <a16:creationId xmlns:a16="http://schemas.microsoft.com/office/drawing/2014/main" id="{69879B62-4F43-4DB5-A1C2-F71AA1BCA93D}"/>
              </a:ext>
            </a:extLst>
          </p:cNvPr>
          <p:cNvPicPr>
            <a:picLocks noChangeAspect="1"/>
          </p:cNvPicPr>
          <p:nvPr/>
        </p:nvPicPr>
        <p:blipFill>
          <a:blip r:embed="rId2"/>
          <a:stretch>
            <a:fillRect/>
          </a:stretch>
        </p:blipFill>
        <p:spPr>
          <a:xfrm>
            <a:off x="381000" y="2875803"/>
            <a:ext cx="4563112" cy="2619741"/>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6523569" y="1362456"/>
            <a:ext cx="4949950" cy="45426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did not move all the answers to the correct boxes (0 points).</a:t>
            </a:r>
          </a:p>
        </p:txBody>
      </p:sp>
      <p:pic>
        <p:nvPicPr>
          <p:cNvPr id="11" name="Picture 10" descr="An image of an incorrect answer.">
            <a:extLst>
              <a:ext uri="{FF2B5EF4-FFF2-40B4-BE49-F238E27FC236}">
                <a16:creationId xmlns:a16="http://schemas.microsoft.com/office/drawing/2014/main" id="{532CA2F9-D576-43F7-900A-9EFFF084E722}"/>
              </a:ext>
            </a:extLst>
          </p:cNvPr>
          <p:cNvPicPr>
            <a:picLocks noChangeAspect="1"/>
          </p:cNvPicPr>
          <p:nvPr/>
        </p:nvPicPr>
        <p:blipFill>
          <a:blip r:embed="rId3"/>
          <a:stretch>
            <a:fillRect/>
          </a:stretch>
        </p:blipFill>
        <p:spPr>
          <a:xfrm>
            <a:off x="6438902" y="2875803"/>
            <a:ext cx="3996342" cy="2324309"/>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53</a:t>
            </a:fld>
            <a:endParaRPr lang="en-US"/>
          </a:p>
        </p:txBody>
      </p:sp>
    </p:spTree>
    <p:extLst>
      <p:ext uri="{BB962C8B-B14F-4D97-AF65-F5344CB8AC3E}">
        <p14:creationId xmlns:p14="http://schemas.microsoft.com/office/powerpoint/2010/main" val="3512887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Drag and Drop</a:t>
            </a:r>
            <a:br>
              <a:rPr lang="en-US" b="1"/>
            </a:br>
            <a:r>
              <a:rPr lang="en-US" i="1"/>
              <a:t>Example #1: Teacher view</a:t>
            </a:r>
          </a:p>
        </p:txBody>
      </p:sp>
      <p:grpSp>
        <p:nvGrpSpPr>
          <p:cNvPr id="5" name="Group 4" descr="Teacher view image with student answers.">
            <a:extLst>
              <a:ext uri="{FF2B5EF4-FFF2-40B4-BE49-F238E27FC236}">
                <a16:creationId xmlns:a16="http://schemas.microsoft.com/office/drawing/2014/main" id="{E44B7CBD-42A2-46B5-8B61-433D1A65D1DC}"/>
              </a:ext>
            </a:extLst>
          </p:cNvPr>
          <p:cNvGrpSpPr/>
          <p:nvPr/>
        </p:nvGrpSpPr>
        <p:grpSpPr>
          <a:xfrm>
            <a:off x="168864" y="1167791"/>
            <a:ext cx="6560710" cy="4865080"/>
            <a:chOff x="168864" y="1167791"/>
            <a:chExt cx="6560710" cy="4865080"/>
          </a:xfrm>
        </p:grpSpPr>
        <p:pic>
          <p:nvPicPr>
            <p:cNvPr id="3" name="Picture 2">
              <a:extLst>
                <a:ext uri="{FF2B5EF4-FFF2-40B4-BE49-F238E27FC236}">
                  <a16:creationId xmlns:a16="http://schemas.microsoft.com/office/drawing/2014/main" id="{61F5B8C0-896B-4347-892A-35C201C6840C}"/>
                </a:ext>
              </a:extLst>
            </p:cNvPr>
            <p:cNvPicPr>
              <a:picLocks noChangeAspect="1"/>
            </p:cNvPicPr>
            <p:nvPr/>
          </p:nvPicPr>
          <p:blipFill>
            <a:blip r:embed="rId2"/>
            <a:stretch>
              <a:fillRect/>
            </a:stretch>
          </p:blipFill>
          <p:spPr>
            <a:xfrm>
              <a:off x="168864" y="1167791"/>
              <a:ext cx="6560710" cy="4865080"/>
            </a:xfrm>
            <a:prstGeom prst="rect">
              <a:avLst/>
            </a:prstGeom>
          </p:spPr>
        </p:pic>
        <p:pic>
          <p:nvPicPr>
            <p:cNvPr id="4" name="Picture 3">
              <a:extLst>
                <a:ext uri="{FF2B5EF4-FFF2-40B4-BE49-F238E27FC236}">
                  <a16:creationId xmlns:a16="http://schemas.microsoft.com/office/drawing/2014/main" id="{51EAEB77-8073-4718-AF91-23F7E0DD2FA5}"/>
                </a:ext>
              </a:extLst>
            </p:cNvPr>
            <p:cNvPicPr>
              <a:picLocks noChangeAspect="1"/>
            </p:cNvPicPr>
            <p:nvPr/>
          </p:nvPicPr>
          <p:blipFill rotWithShape="1">
            <a:blip r:embed="rId3"/>
            <a:srcRect b="6544"/>
            <a:stretch/>
          </p:blipFill>
          <p:spPr>
            <a:xfrm>
              <a:off x="381000" y="2896970"/>
              <a:ext cx="5941742" cy="2811680"/>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47554" y="1167791"/>
            <a:ext cx="4863446" cy="4865080"/>
          </a:xfrm>
        </p:spPr>
        <p:txBody>
          <a:bodyPr>
            <a:noAutofit/>
          </a:bodyPr>
          <a:lstStyle/>
          <a:p>
            <a:pPr>
              <a:lnSpc>
                <a:spcPct val="100000"/>
              </a:lnSpc>
            </a:pPr>
            <a:r>
              <a:rPr lang="en-US" sz="2000">
                <a:solidFill>
                  <a:schemeClr val="accent1"/>
                </a:solidFill>
              </a:rPr>
              <a:t>The scoring model for </a:t>
            </a:r>
            <a:r>
              <a:rPr lang="en-US" sz="2000" b="1">
                <a:solidFill>
                  <a:schemeClr val="accent1"/>
                </a:solidFill>
              </a:rPr>
              <a:t>drag and drop </a:t>
            </a:r>
            <a:r>
              <a:rPr lang="en-US" sz="2000">
                <a:solidFill>
                  <a:schemeClr val="accent1"/>
                </a:solidFill>
              </a:rPr>
              <a:t>questions is:</a:t>
            </a:r>
          </a:p>
          <a:p>
            <a:pPr marL="342900" indent="-342900">
              <a:lnSpc>
                <a:spcPct val="100000"/>
              </a:lnSpc>
              <a:buFont typeface="Arial" panose="020B0604020202020204" pitchFamily="34" charset="0"/>
              <a:buChar char="•"/>
            </a:pPr>
            <a:r>
              <a:rPr lang="en-US" sz="1800"/>
              <a:t>To obtain full credit (1 point), the student will correctly move the answer to each box from greatest to least weight.</a:t>
            </a:r>
          </a:p>
          <a:p>
            <a:pPr marL="342900" indent="-342900">
              <a:lnSpc>
                <a:spcPct val="100000"/>
              </a:lnSpc>
              <a:buFont typeface="Arial" panose="020B0604020202020204" pitchFamily="34" charset="0"/>
              <a:buChar char="•"/>
            </a:pPr>
            <a:r>
              <a:rPr lang="en-US" sz="1800"/>
              <a:t>Students will receive 0 points if any answer is missing or incorrectly placed.</a:t>
            </a:r>
          </a:p>
          <a:p>
            <a:pPr>
              <a:lnSpc>
                <a:spcPct val="100000"/>
              </a:lnSpc>
            </a:pPr>
            <a:endParaRPr lang="en-US" sz="1800"/>
          </a:p>
          <a:p>
            <a:pPr>
              <a:lnSpc>
                <a:spcPct val="110000"/>
              </a:lnSpc>
            </a:pPr>
            <a:endParaRPr lang="en-US" sz="1200"/>
          </a:p>
          <a:p>
            <a:pPr>
              <a:lnSpc>
                <a:spcPct val="100000"/>
              </a:lnSpc>
            </a:pPr>
            <a:r>
              <a:rPr lang="en-US" sz="2000">
                <a:solidFill>
                  <a:schemeClr val="accent1"/>
                </a:solidFill>
              </a:rPr>
              <a:t>In this example, this student moved all the answers to correct boxes, so they received full credit (1 point).</a:t>
            </a:r>
          </a:p>
          <a:p>
            <a:pPr>
              <a:lnSpc>
                <a:spcPct val="110000"/>
              </a:lnSpc>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54</a:t>
            </a:fld>
            <a:endParaRPr lang="en-US"/>
          </a:p>
        </p:txBody>
      </p:sp>
    </p:spTree>
    <p:extLst>
      <p:ext uri="{BB962C8B-B14F-4D97-AF65-F5344CB8AC3E}">
        <p14:creationId xmlns:p14="http://schemas.microsoft.com/office/powerpoint/2010/main" val="32249046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Drag and Drop</a:t>
            </a:r>
            <a:br>
              <a:rPr lang="en-US"/>
            </a:br>
            <a:r>
              <a:rPr lang="en-US" i="1"/>
              <a:t>Example #2: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462125"/>
            <a:ext cx="8750894"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#18 in the Algebra I sampler. </a:t>
            </a:r>
          </a:p>
        </p:txBody>
      </p:sp>
      <p:pic>
        <p:nvPicPr>
          <p:cNvPr id="6" name="Picture 5" descr="An image of question 18 in the Algebra I sampler.">
            <a:extLst>
              <a:ext uri="{FF2B5EF4-FFF2-40B4-BE49-F238E27FC236}">
                <a16:creationId xmlns:a16="http://schemas.microsoft.com/office/drawing/2014/main" id="{FE05D61E-6207-4D71-9950-B8FA6254F5BB}"/>
              </a:ext>
            </a:extLst>
          </p:cNvPr>
          <p:cNvPicPr>
            <a:picLocks noChangeAspect="1"/>
          </p:cNvPicPr>
          <p:nvPr/>
        </p:nvPicPr>
        <p:blipFill rotWithShape="1">
          <a:blip r:embed="rId2"/>
          <a:srcRect b="2841"/>
          <a:stretch/>
        </p:blipFill>
        <p:spPr>
          <a:xfrm>
            <a:off x="2602387" y="1780906"/>
            <a:ext cx="6987225" cy="4134120"/>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55</a:t>
            </a:fld>
            <a:endParaRPr lang="en-US"/>
          </a:p>
        </p:txBody>
      </p:sp>
    </p:spTree>
    <p:extLst>
      <p:ext uri="{BB962C8B-B14F-4D97-AF65-F5344CB8AC3E}">
        <p14:creationId xmlns:p14="http://schemas.microsoft.com/office/powerpoint/2010/main" val="468801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Drag and Drop</a:t>
            </a:r>
            <a:br>
              <a:rPr lang="en-US"/>
            </a:br>
            <a:r>
              <a:rPr lang="en-US" i="1"/>
              <a:t>Example #2: Student view</a:t>
            </a:r>
          </a:p>
        </p:txBody>
      </p:sp>
      <p:sp>
        <p:nvSpPr>
          <p:cNvPr id="8" name="Content Placeholder 2">
            <a:extLst>
              <a:ext uri="{FF2B5EF4-FFF2-40B4-BE49-F238E27FC236}">
                <a16:creationId xmlns:a16="http://schemas.microsoft.com/office/drawing/2014/main" id="{2E3D50FE-5E12-4894-B661-009AE487C1A0}"/>
              </a:ext>
            </a:extLst>
          </p:cNvPr>
          <p:cNvSpPr txBox="1">
            <a:spLocks/>
          </p:cNvSpPr>
          <p:nvPr/>
        </p:nvSpPr>
        <p:spPr>
          <a:xfrm>
            <a:off x="380999" y="1168515"/>
            <a:ext cx="10346474" cy="6786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answers (2 points).</a:t>
            </a:r>
          </a:p>
        </p:txBody>
      </p:sp>
      <p:pic>
        <p:nvPicPr>
          <p:cNvPr id="10" name="Picture 9" descr="An image of the correct answer.">
            <a:extLst>
              <a:ext uri="{FF2B5EF4-FFF2-40B4-BE49-F238E27FC236}">
                <a16:creationId xmlns:a16="http://schemas.microsoft.com/office/drawing/2014/main" id="{5C900F0C-00BC-449A-8B30-F4928880D626}"/>
              </a:ext>
            </a:extLst>
          </p:cNvPr>
          <p:cNvPicPr>
            <a:picLocks noChangeAspect="1"/>
          </p:cNvPicPr>
          <p:nvPr/>
        </p:nvPicPr>
        <p:blipFill rotWithShape="1">
          <a:blip r:embed="rId2"/>
          <a:srcRect b="8215"/>
          <a:stretch/>
        </p:blipFill>
        <p:spPr>
          <a:xfrm>
            <a:off x="1926247" y="1488382"/>
            <a:ext cx="4073012" cy="1148455"/>
          </a:xfrm>
          <a:prstGeom prst="rect">
            <a:avLst/>
          </a:prstGeom>
        </p:spPr>
      </p:pic>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2751137"/>
            <a:ext cx="8278204" cy="63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chose one correct answer and one incorrect answer (1 point).</a:t>
            </a:r>
          </a:p>
        </p:txBody>
      </p:sp>
      <p:pic>
        <p:nvPicPr>
          <p:cNvPr id="7" name="Picture 6" descr="An image of partially correct answer.">
            <a:extLst>
              <a:ext uri="{FF2B5EF4-FFF2-40B4-BE49-F238E27FC236}">
                <a16:creationId xmlns:a16="http://schemas.microsoft.com/office/drawing/2014/main" id="{F2C3818B-FAB4-46C5-8182-DDDFFF07325C}"/>
              </a:ext>
            </a:extLst>
          </p:cNvPr>
          <p:cNvPicPr>
            <a:picLocks noChangeAspect="1"/>
          </p:cNvPicPr>
          <p:nvPr/>
        </p:nvPicPr>
        <p:blipFill>
          <a:blip r:embed="rId3"/>
          <a:stretch>
            <a:fillRect/>
          </a:stretch>
        </p:blipFill>
        <p:spPr>
          <a:xfrm>
            <a:off x="1926247" y="3175590"/>
            <a:ext cx="3930252" cy="1153008"/>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381000" y="4431129"/>
            <a:ext cx="8492138" cy="6786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chose two incorrect answers (0 points).</a:t>
            </a:r>
          </a:p>
        </p:txBody>
      </p:sp>
      <p:pic>
        <p:nvPicPr>
          <p:cNvPr id="9" name="Picture 8" descr="An image of an incorrect answer.">
            <a:extLst>
              <a:ext uri="{FF2B5EF4-FFF2-40B4-BE49-F238E27FC236}">
                <a16:creationId xmlns:a16="http://schemas.microsoft.com/office/drawing/2014/main" id="{FD93EA42-90A1-4050-A581-8B0060CBE615}"/>
              </a:ext>
            </a:extLst>
          </p:cNvPr>
          <p:cNvPicPr>
            <a:picLocks noChangeAspect="1"/>
          </p:cNvPicPr>
          <p:nvPr/>
        </p:nvPicPr>
        <p:blipFill>
          <a:blip r:embed="rId4"/>
          <a:stretch>
            <a:fillRect/>
          </a:stretch>
        </p:blipFill>
        <p:spPr>
          <a:xfrm>
            <a:off x="1926247" y="4770478"/>
            <a:ext cx="3861042" cy="1220588"/>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56</a:t>
            </a:fld>
            <a:endParaRPr lang="en-US"/>
          </a:p>
        </p:txBody>
      </p:sp>
    </p:spTree>
    <p:extLst>
      <p:ext uri="{BB962C8B-B14F-4D97-AF65-F5344CB8AC3E}">
        <p14:creationId xmlns:p14="http://schemas.microsoft.com/office/powerpoint/2010/main" val="7098355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Drag and Drop</a:t>
            </a:r>
            <a:br>
              <a:rPr lang="en-US" b="1"/>
            </a:br>
            <a:r>
              <a:rPr lang="en-US" i="1"/>
              <a:t>Example #2: Teacher view</a:t>
            </a:r>
          </a:p>
        </p:txBody>
      </p:sp>
      <p:grpSp>
        <p:nvGrpSpPr>
          <p:cNvPr id="5" name="Group 4" descr="Teacher view image with student answers.">
            <a:extLst>
              <a:ext uri="{FF2B5EF4-FFF2-40B4-BE49-F238E27FC236}">
                <a16:creationId xmlns:a16="http://schemas.microsoft.com/office/drawing/2014/main" id="{3C58A48B-4625-4B48-A695-4C0846808736}"/>
              </a:ext>
            </a:extLst>
          </p:cNvPr>
          <p:cNvGrpSpPr/>
          <p:nvPr/>
        </p:nvGrpSpPr>
        <p:grpSpPr>
          <a:xfrm>
            <a:off x="237769" y="1218322"/>
            <a:ext cx="6417924" cy="4759197"/>
            <a:chOff x="237769" y="1218322"/>
            <a:chExt cx="6417924" cy="4759197"/>
          </a:xfrm>
        </p:grpSpPr>
        <p:pic>
          <p:nvPicPr>
            <p:cNvPr id="3" name="Picture 2">
              <a:extLst>
                <a:ext uri="{FF2B5EF4-FFF2-40B4-BE49-F238E27FC236}">
                  <a16:creationId xmlns:a16="http://schemas.microsoft.com/office/drawing/2014/main" id="{BBA01990-2AD0-466A-803E-9C7CFE45A32C}"/>
                </a:ext>
              </a:extLst>
            </p:cNvPr>
            <p:cNvPicPr>
              <a:picLocks noChangeAspect="1"/>
            </p:cNvPicPr>
            <p:nvPr/>
          </p:nvPicPr>
          <p:blipFill>
            <a:blip r:embed="rId2"/>
            <a:stretch>
              <a:fillRect/>
            </a:stretch>
          </p:blipFill>
          <p:spPr>
            <a:xfrm>
              <a:off x="237769" y="1218322"/>
              <a:ext cx="6417924" cy="4759197"/>
            </a:xfrm>
            <a:prstGeom prst="rect">
              <a:avLst/>
            </a:prstGeom>
          </p:spPr>
        </p:pic>
        <p:pic>
          <p:nvPicPr>
            <p:cNvPr id="4" name="Picture 3">
              <a:extLst>
                <a:ext uri="{FF2B5EF4-FFF2-40B4-BE49-F238E27FC236}">
                  <a16:creationId xmlns:a16="http://schemas.microsoft.com/office/drawing/2014/main" id="{A0F268CF-17B7-4EEB-BE73-076AF5C30116}"/>
                </a:ext>
              </a:extLst>
            </p:cNvPr>
            <p:cNvPicPr>
              <a:picLocks noChangeAspect="1"/>
            </p:cNvPicPr>
            <p:nvPr/>
          </p:nvPicPr>
          <p:blipFill>
            <a:blip r:embed="rId3"/>
            <a:stretch>
              <a:fillRect/>
            </a:stretch>
          </p:blipFill>
          <p:spPr>
            <a:xfrm>
              <a:off x="507516" y="2818594"/>
              <a:ext cx="5878429" cy="2945209"/>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931288" y="1094704"/>
            <a:ext cx="5017705" cy="4882815"/>
          </a:xfrm>
        </p:spPr>
        <p:txBody>
          <a:bodyPr>
            <a:noAutofit/>
          </a:bodyPr>
          <a:lstStyle/>
          <a:p>
            <a:pPr>
              <a:lnSpc>
                <a:spcPct val="100000"/>
              </a:lnSpc>
              <a:spcBef>
                <a:spcPts val="600"/>
              </a:spcBef>
            </a:pPr>
            <a:r>
              <a:rPr lang="en-US" sz="2000">
                <a:solidFill>
                  <a:schemeClr val="accent1"/>
                </a:solidFill>
              </a:rPr>
              <a:t>The scoring model for </a:t>
            </a:r>
            <a:r>
              <a:rPr lang="en-US" sz="2000" b="1">
                <a:solidFill>
                  <a:schemeClr val="accent1"/>
                </a:solidFill>
              </a:rPr>
              <a:t>drag and drop </a:t>
            </a:r>
            <a:r>
              <a:rPr lang="en-US" sz="2000">
                <a:solidFill>
                  <a:schemeClr val="accent1"/>
                </a:solidFill>
              </a:rPr>
              <a:t>questions is:</a:t>
            </a:r>
          </a:p>
          <a:p>
            <a:pPr marL="342900" indent="-342900">
              <a:lnSpc>
                <a:spcPct val="100000"/>
              </a:lnSpc>
              <a:spcBef>
                <a:spcPts val="600"/>
              </a:spcBef>
              <a:buFont typeface="Arial" panose="020B0604020202020204" pitchFamily="34" charset="0"/>
              <a:buChar char="•"/>
            </a:pPr>
            <a:r>
              <a:rPr lang="en-US" sz="1800"/>
              <a:t>To obtain full credit (2 points), the student will move the correct answer to both boxes.</a:t>
            </a:r>
          </a:p>
          <a:p>
            <a:pPr marL="342900" indent="-342900">
              <a:lnSpc>
                <a:spcPct val="100000"/>
              </a:lnSpc>
              <a:spcBef>
                <a:spcPts val="600"/>
              </a:spcBef>
              <a:buFont typeface="Arial" panose="020B0604020202020204" pitchFamily="34" charset="0"/>
              <a:buChar char="•"/>
            </a:pPr>
            <a:r>
              <a:rPr lang="en-US" sz="1800"/>
              <a:t>To obtain partial credit (1 point), the student will move the correct answer to one of the boxes.</a:t>
            </a:r>
          </a:p>
          <a:p>
            <a:pPr marL="342900" indent="-342900">
              <a:lnSpc>
                <a:spcPct val="100000"/>
              </a:lnSpc>
              <a:spcBef>
                <a:spcPts val="600"/>
              </a:spcBef>
              <a:buFont typeface="Arial" panose="020B0604020202020204" pitchFamily="34" charset="0"/>
              <a:buChar char="•"/>
            </a:pPr>
            <a:r>
              <a:rPr lang="en-US" sz="1800"/>
              <a:t>Students will receive 0 points if both answers are missing or incorrect.</a:t>
            </a:r>
          </a:p>
          <a:p>
            <a:pPr>
              <a:lnSpc>
                <a:spcPct val="100000"/>
              </a:lnSpc>
              <a:spcBef>
                <a:spcPts val="600"/>
              </a:spcBef>
            </a:pPr>
            <a:endParaRPr lang="en-US" sz="1800"/>
          </a:p>
          <a:p>
            <a:pPr>
              <a:lnSpc>
                <a:spcPct val="100000"/>
              </a:lnSpc>
              <a:spcBef>
                <a:spcPts val="600"/>
              </a:spcBef>
            </a:pPr>
            <a:r>
              <a:rPr lang="en-US" sz="2000">
                <a:solidFill>
                  <a:schemeClr val="accent1"/>
                </a:solidFill>
              </a:rPr>
              <a:t>In this example, this student moved all the answers to the correct boxes, so they received full credit (2 points).</a:t>
            </a:r>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57</a:t>
            </a:fld>
            <a:endParaRPr lang="en-US"/>
          </a:p>
        </p:txBody>
      </p:sp>
    </p:spTree>
    <p:extLst>
      <p:ext uri="{BB962C8B-B14F-4D97-AF65-F5344CB8AC3E}">
        <p14:creationId xmlns:p14="http://schemas.microsoft.com/office/powerpoint/2010/main" val="810261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Match Table Grid</a:t>
            </a:r>
            <a:br>
              <a:rPr lang="en-US" b="1"/>
            </a:br>
            <a:r>
              <a:rPr lang="en-US" i="1"/>
              <a:t>Question Type Overview</a:t>
            </a:r>
          </a:p>
        </p:txBody>
      </p:sp>
      <p:sp>
        <p:nvSpPr>
          <p:cNvPr id="3" name="Content Placeholder 2">
            <a:extLst>
              <a:ext uri="{FF2B5EF4-FFF2-40B4-BE49-F238E27FC236}">
                <a16:creationId xmlns:a16="http://schemas.microsoft.com/office/drawing/2014/main" id="{76159823-DE82-4CC6-9D3C-501F4567B027}"/>
              </a:ext>
            </a:extLst>
          </p:cNvPr>
          <p:cNvSpPr>
            <a:spLocks noGrp="1"/>
          </p:cNvSpPr>
          <p:nvPr>
            <p:ph idx="1"/>
          </p:nvPr>
        </p:nvSpPr>
        <p:spPr>
          <a:xfrm>
            <a:off x="381000" y="1357793"/>
            <a:ext cx="11430000" cy="4351338"/>
          </a:xfrm>
        </p:spPr>
        <p:txBody>
          <a:bodyPr>
            <a:normAutofit/>
          </a:bodyPr>
          <a:lstStyle/>
          <a:p>
            <a:r>
              <a:rPr lang="en-US" dirty="0"/>
              <a:t>Description: </a:t>
            </a:r>
            <a:r>
              <a:rPr lang="en-US" sz="2400" dirty="0">
                <a:effectLst/>
                <a:latin typeface="Roboto Slab"/>
                <a:ea typeface="Calibri" panose="020F0502020204030204" pitchFamily="34" charset="0"/>
                <a:cs typeface="Arial" panose="020B0604020202020204" pitchFamily="34" charset="0"/>
              </a:rPr>
              <a:t>Student matches statements or objects to different categories presented in a table grid. </a:t>
            </a:r>
          </a:p>
          <a:p>
            <a:endParaRPr lang="en-US" dirty="0"/>
          </a:p>
          <a:p>
            <a:pPr>
              <a:lnSpc>
                <a:spcPct val="100000"/>
              </a:lnSpc>
              <a:spcBef>
                <a:spcPts val="600"/>
              </a:spcBef>
            </a:pPr>
            <a:r>
              <a:rPr lang="en-US" dirty="0"/>
              <a:t>Point value: These questions can be worth a maximum of 2 points with the possibility of receiving 1 point for a partially correct response</a:t>
            </a:r>
            <a:r>
              <a:rPr lang="fr-FR" dirty="0"/>
              <a:t>.</a:t>
            </a:r>
          </a:p>
          <a:p>
            <a:endParaRPr lang="en-US" dirty="0"/>
          </a:p>
          <a:p>
            <a:r>
              <a:rPr lang="en-US" dirty="0"/>
              <a:t>Math tests that may include these questions: Grades 6-8 and EOC</a:t>
            </a:r>
          </a:p>
          <a:p>
            <a:endParaRPr lang="en-US" dirty="0"/>
          </a:p>
        </p:txBody>
      </p:sp>
      <p:sp>
        <p:nvSpPr>
          <p:cNvPr id="4" name="Slide Number Placeholder 2">
            <a:extLst>
              <a:ext uri="{FF2B5EF4-FFF2-40B4-BE49-F238E27FC236}">
                <a16:creationId xmlns:a16="http://schemas.microsoft.com/office/drawing/2014/main" id="{CF2F850D-14FB-4EF5-9B8B-88CD9D79DC66}"/>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58</a:t>
            </a:fld>
            <a:endParaRPr lang="en-US"/>
          </a:p>
        </p:txBody>
      </p:sp>
    </p:spTree>
    <p:extLst>
      <p:ext uri="{BB962C8B-B14F-4D97-AF65-F5344CB8AC3E}">
        <p14:creationId xmlns:p14="http://schemas.microsoft.com/office/powerpoint/2010/main" val="1776896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Match Table Grid</a:t>
            </a:r>
            <a:br>
              <a:rPr lang="en-US"/>
            </a:br>
            <a:r>
              <a:rPr lang="en-US" i="1"/>
              <a:t>Example #1: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462125"/>
            <a:ext cx="707916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#19 in the Algebra I sampler. </a:t>
            </a:r>
          </a:p>
        </p:txBody>
      </p:sp>
      <p:pic>
        <p:nvPicPr>
          <p:cNvPr id="7" name="Picture 6" descr="An image of question 19 in the Algebra I sampler.">
            <a:extLst>
              <a:ext uri="{FF2B5EF4-FFF2-40B4-BE49-F238E27FC236}">
                <a16:creationId xmlns:a16="http://schemas.microsoft.com/office/drawing/2014/main" id="{D19664A1-5568-401C-A428-75ED501C6364}"/>
              </a:ext>
            </a:extLst>
          </p:cNvPr>
          <p:cNvPicPr>
            <a:picLocks noChangeAspect="1"/>
          </p:cNvPicPr>
          <p:nvPr/>
        </p:nvPicPr>
        <p:blipFill>
          <a:blip r:embed="rId2"/>
          <a:stretch>
            <a:fillRect/>
          </a:stretch>
        </p:blipFill>
        <p:spPr>
          <a:xfrm>
            <a:off x="2242823" y="1886970"/>
            <a:ext cx="7706354" cy="3926493"/>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59</a:t>
            </a:fld>
            <a:endParaRPr lang="en-US"/>
          </a:p>
        </p:txBody>
      </p:sp>
    </p:spTree>
    <p:extLst>
      <p:ext uri="{BB962C8B-B14F-4D97-AF65-F5344CB8AC3E}">
        <p14:creationId xmlns:p14="http://schemas.microsoft.com/office/powerpoint/2010/main" val="3662714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D809-7E2C-476E-B5B2-ECA9D0E8F8AD}"/>
              </a:ext>
            </a:extLst>
          </p:cNvPr>
          <p:cNvSpPr>
            <a:spLocks noGrp="1"/>
          </p:cNvSpPr>
          <p:nvPr>
            <p:ph type="title"/>
          </p:nvPr>
        </p:nvSpPr>
        <p:spPr>
          <a:xfrm>
            <a:off x="349101" y="363869"/>
            <a:ext cx="11464207" cy="634335"/>
          </a:xfrm>
        </p:spPr>
        <p:txBody>
          <a:bodyPr>
            <a:noAutofit/>
          </a:bodyPr>
          <a:lstStyle/>
          <a:p>
            <a:r>
              <a:rPr lang="en-US"/>
              <a:t>The following new question types may be included in the specified Mathematics tests starting in Spring 2023</a:t>
            </a:r>
          </a:p>
        </p:txBody>
      </p:sp>
      <p:graphicFrame>
        <p:nvGraphicFramePr>
          <p:cNvPr id="6" name="Content Placeholder 5">
            <a:extLst>
              <a:ext uri="{FF2B5EF4-FFF2-40B4-BE49-F238E27FC236}">
                <a16:creationId xmlns:a16="http://schemas.microsoft.com/office/drawing/2014/main" id="{8330CA19-48BD-4764-A5FB-0A60EB2CD1A5}"/>
              </a:ext>
            </a:extLst>
          </p:cNvPr>
          <p:cNvGraphicFramePr>
            <a:graphicFrameLocks noGrp="1"/>
          </p:cNvGraphicFramePr>
          <p:nvPr>
            <p:ph idx="1"/>
            <p:extLst>
              <p:ext uri="{D42A27DB-BD31-4B8C-83A1-F6EECF244321}">
                <p14:modId xmlns:p14="http://schemas.microsoft.com/office/powerpoint/2010/main" val="3898528846"/>
              </p:ext>
            </p:extLst>
          </p:nvPr>
        </p:nvGraphicFramePr>
        <p:xfrm>
          <a:off x="349249" y="1248458"/>
          <a:ext cx="9829800" cy="4563952"/>
        </p:xfrm>
        <a:graphic>
          <a:graphicData uri="http://schemas.openxmlformats.org/drawingml/2006/table">
            <a:tbl>
              <a:tblPr firstRow="1" firstCol="1" bandRow="1"/>
              <a:tblGrid>
                <a:gridCol w="1600200">
                  <a:extLst>
                    <a:ext uri="{9D8B030D-6E8A-4147-A177-3AD203B41FA5}">
                      <a16:colId xmlns:a16="http://schemas.microsoft.com/office/drawing/2014/main" val="900568801"/>
                    </a:ext>
                  </a:extLst>
                </a:gridCol>
                <a:gridCol w="6858000">
                  <a:extLst>
                    <a:ext uri="{9D8B030D-6E8A-4147-A177-3AD203B41FA5}">
                      <a16:colId xmlns:a16="http://schemas.microsoft.com/office/drawing/2014/main" val="170900634"/>
                    </a:ext>
                  </a:extLst>
                </a:gridCol>
                <a:gridCol w="1371600">
                  <a:extLst>
                    <a:ext uri="{9D8B030D-6E8A-4147-A177-3AD203B41FA5}">
                      <a16:colId xmlns:a16="http://schemas.microsoft.com/office/drawing/2014/main" val="3326327272"/>
                    </a:ext>
                  </a:extLst>
                </a:gridCol>
              </a:tblGrid>
              <a:tr h="457200">
                <a:tc>
                  <a:txBody>
                    <a:bodyPr/>
                    <a:lstStyle/>
                    <a:p>
                      <a:pPr marL="0" marR="0" algn="ctr">
                        <a:lnSpc>
                          <a:spcPct val="107000"/>
                        </a:lnSpc>
                        <a:spcBef>
                          <a:spcPts val="0"/>
                        </a:spcBef>
                        <a:spcAft>
                          <a:spcPts val="0"/>
                        </a:spcAft>
                      </a:pPr>
                      <a:r>
                        <a:rPr lang="en-US" sz="1200" b="1">
                          <a:solidFill>
                            <a:schemeClr val="bg1"/>
                          </a:solidFill>
                          <a:effectLst/>
                          <a:latin typeface="Roboto Slab"/>
                          <a:ea typeface="Calibri" panose="020F0502020204030204" pitchFamily="34" charset="0"/>
                          <a:cs typeface="Arial"/>
                        </a:rPr>
                        <a:t>*Question Type</a:t>
                      </a:r>
                      <a:endParaRPr lang="en-US" sz="1200">
                        <a:solidFill>
                          <a:schemeClr val="bg1"/>
                        </a:solidFill>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CB9"/>
                    </a:solidFill>
                  </a:tcPr>
                </a:tc>
                <a:tc>
                  <a:txBody>
                    <a:bodyPr/>
                    <a:lstStyle/>
                    <a:p>
                      <a:pPr marL="0" marR="0" algn="ctr">
                        <a:lnSpc>
                          <a:spcPct val="107000"/>
                        </a:lnSpc>
                        <a:spcBef>
                          <a:spcPts val="0"/>
                        </a:spcBef>
                        <a:spcAft>
                          <a:spcPts val="0"/>
                        </a:spcAft>
                      </a:pPr>
                      <a:r>
                        <a:rPr lang="en-US" sz="1200" b="1">
                          <a:solidFill>
                            <a:schemeClr val="bg1"/>
                          </a:solidFill>
                          <a:effectLst/>
                          <a:latin typeface="Roboto Slab"/>
                          <a:ea typeface="Calibri" panose="020F0502020204030204" pitchFamily="34" charset="0"/>
                          <a:cs typeface="Arial"/>
                        </a:rPr>
                        <a:t>Question Type Description</a:t>
                      </a:r>
                      <a:endParaRPr lang="en-US" sz="1200">
                        <a:solidFill>
                          <a:schemeClr val="bg1"/>
                        </a:solidFill>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CB9"/>
                    </a:solidFill>
                  </a:tcPr>
                </a:tc>
                <a:tc>
                  <a:txBody>
                    <a:bodyPr/>
                    <a:lstStyle/>
                    <a:p>
                      <a:pPr marL="0" marR="0" algn="ctr">
                        <a:lnSpc>
                          <a:spcPct val="107000"/>
                        </a:lnSpc>
                        <a:spcBef>
                          <a:spcPts val="0"/>
                        </a:spcBef>
                        <a:spcAft>
                          <a:spcPts val="0"/>
                        </a:spcAft>
                      </a:pPr>
                      <a:r>
                        <a:rPr lang="en-US" sz="1200" b="1">
                          <a:solidFill>
                            <a:schemeClr val="bg1"/>
                          </a:solidFill>
                          <a:effectLst/>
                          <a:latin typeface="Roboto Slab"/>
                          <a:ea typeface="Calibri" panose="020F0502020204030204" pitchFamily="34" charset="0"/>
                          <a:cs typeface="Arial"/>
                        </a:rPr>
                        <a:t>STAAR Math Test Titles</a:t>
                      </a:r>
                      <a:endParaRPr lang="en-US" sz="1200">
                        <a:solidFill>
                          <a:schemeClr val="bg1"/>
                        </a:solidFill>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CB9"/>
                    </a:solidFill>
                  </a:tcPr>
                </a:tc>
                <a:extLst>
                  <a:ext uri="{0D108BD9-81ED-4DB2-BD59-A6C34878D82A}">
                    <a16:rowId xmlns:a16="http://schemas.microsoft.com/office/drawing/2014/main" val="1389725445"/>
                  </a:ext>
                </a:extLst>
              </a:tr>
              <a:tr h="392333">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Equation editor</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Calibri"/>
                        </a:rPr>
                        <a:t>Student can write responses in the form of fractions, expressions, equations, or inequalities.</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3-8</a:t>
                      </a:r>
                    </a:p>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EOC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784929325"/>
                  </a:ext>
                </a:extLst>
              </a:tr>
              <a:tr h="392333">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Text Entry</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Calibri"/>
                        </a:rPr>
                        <a:t>Student responds by typing a brief string of text such as a number, word, or phrase.</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3-8</a:t>
                      </a:r>
                    </a:p>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EOC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65471704"/>
                  </a:ext>
                </a:extLst>
              </a:tr>
              <a:tr h="392333">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Graphing</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Arial"/>
                        </a:rPr>
                        <a:t>Student selects, points, draws lines, drags bar graphs, and perform other functions to independently create different types of graphs.</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3-8</a:t>
                      </a:r>
                    </a:p>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EOC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extLst>
                  <a:ext uri="{0D108BD9-81ED-4DB2-BD59-A6C34878D82A}">
                    <a16:rowId xmlns:a16="http://schemas.microsoft.com/office/drawing/2014/main" val="2381900717"/>
                  </a:ext>
                </a:extLst>
              </a:tr>
              <a:tr h="392333">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Number line</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Arial"/>
                        </a:rPr>
                        <a:t>Student selects a point, an open or closed circle, and a direction arrow to demonstrate a solution set on a number line.</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6-8</a:t>
                      </a:r>
                    </a:p>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EOC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extLst>
                  <a:ext uri="{0D108BD9-81ED-4DB2-BD59-A6C34878D82A}">
                    <a16:rowId xmlns:a16="http://schemas.microsoft.com/office/drawing/2014/main" val="2676762020"/>
                  </a:ext>
                </a:extLst>
              </a:tr>
              <a:tr h="392333">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Inline choice</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Arial"/>
                        </a:rPr>
                        <a:t>Student selects the correct answer(s) from one or more drop-down menu(s).</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3-8</a:t>
                      </a:r>
                    </a:p>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EOC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extLst>
                  <a:ext uri="{0D108BD9-81ED-4DB2-BD59-A6C34878D82A}">
                    <a16:rowId xmlns:a16="http://schemas.microsoft.com/office/drawing/2014/main" val="358427447"/>
                  </a:ext>
                </a:extLst>
              </a:tr>
              <a:tr h="392333">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Hot spot</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Arial"/>
                        </a:rPr>
                        <a:t>Student responds by selecting one or more specific areas of a graphic.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3-8</a:t>
                      </a:r>
                    </a:p>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EOC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6750356"/>
                  </a:ext>
                </a:extLst>
              </a:tr>
              <a:tr h="556738">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Fraction model</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Arial"/>
                        </a:rPr>
                        <a:t>Student represents a fraction by dividing an object into the correct number of sections to indicate the denominator and clicking to shade the appropriate number of sections to indicate the numerator.</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3-5</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3DB"/>
                    </a:solidFill>
                  </a:tcPr>
                </a:tc>
                <a:extLst>
                  <a:ext uri="{0D108BD9-81ED-4DB2-BD59-A6C34878D82A}">
                    <a16:rowId xmlns:a16="http://schemas.microsoft.com/office/drawing/2014/main" val="2138045318"/>
                  </a:ext>
                </a:extLst>
              </a:tr>
              <a:tr h="392333">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Drag and drop</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Calibri"/>
                        </a:rPr>
                        <a:t>Student evaluates a given number of options (words, numbers, symbols, etc.) and chooses which response(s) to drag to a given area (a diagram, map, chart, etc.). </a:t>
                      </a:r>
                      <a:endParaRPr lang="en-US" sz="1200">
                        <a:effectLst/>
                        <a:latin typeface="Roboto Slab"/>
                        <a:ea typeface="Calibri" panose="020F0502020204030204" pitchFamily="34" charset="0"/>
                        <a:cs typeface="Arial" panose="020B0604020202020204" pitchFamily="34" charset="0"/>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3-8</a:t>
                      </a:r>
                    </a:p>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EOC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8274345"/>
                  </a:ext>
                </a:extLst>
              </a:tr>
              <a:tr h="392333">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Match table grid</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Arial"/>
                        </a:rPr>
                        <a:t>Student matches statements or objects to different categories presented in a table grid.</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6-8</a:t>
                      </a:r>
                    </a:p>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EOC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626890414"/>
                  </a:ext>
                </a:extLst>
              </a:tr>
              <a:tr h="392333">
                <a:tc>
                  <a:txBody>
                    <a:bodyPr/>
                    <a:lstStyle/>
                    <a:p>
                      <a:pPr marL="0" marR="0" algn="ctr">
                        <a:lnSpc>
                          <a:spcPct val="107000"/>
                        </a:lnSpc>
                        <a:spcBef>
                          <a:spcPts val="0"/>
                        </a:spcBef>
                        <a:spcAft>
                          <a:spcPts val="0"/>
                        </a:spcAft>
                      </a:pPr>
                      <a:r>
                        <a:rPr lang="en-US" sz="1200" b="1">
                          <a:effectLst/>
                          <a:latin typeface="Roboto Slab"/>
                          <a:ea typeface="Calibri" panose="020F0502020204030204" pitchFamily="34" charset="0"/>
                          <a:cs typeface="Arial"/>
                        </a:rPr>
                        <a:t>Multiselect</a:t>
                      </a:r>
                      <a:endParaRPr lang="en-US" sz="1200">
                        <a:effectLst/>
                        <a:latin typeface="Roboto Slab"/>
                        <a:ea typeface="Calibri" panose="020F0502020204030204" pitchFamily="34" charset="0"/>
                        <a:cs typeface="Arial"/>
                      </a:endParaRP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nSpc>
                          <a:spcPct val="107000"/>
                        </a:lnSpc>
                        <a:spcBef>
                          <a:spcPts val="0"/>
                        </a:spcBef>
                        <a:spcAft>
                          <a:spcPts val="0"/>
                        </a:spcAft>
                      </a:pPr>
                      <a:r>
                        <a:rPr lang="en-US" sz="1200">
                          <a:effectLst/>
                          <a:latin typeface="Roboto Slab"/>
                          <a:ea typeface="Calibri" panose="020F0502020204030204" pitchFamily="34" charset="0"/>
                          <a:cs typeface="Calibri"/>
                        </a:rPr>
                        <a:t>Student can select more than one correct answer from a set of possible answers.</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Grades 3-8</a:t>
                      </a:r>
                    </a:p>
                    <a:p>
                      <a:pPr marL="0" marR="0" algn="ctr">
                        <a:lnSpc>
                          <a:spcPct val="107000"/>
                        </a:lnSpc>
                        <a:spcBef>
                          <a:spcPts val="0"/>
                        </a:spcBef>
                        <a:spcAft>
                          <a:spcPts val="0"/>
                        </a:spcAft>
                      </a:pPr>
                      <a:r>
                        <a:rPr lang="en-US" sz="1200">
                          <a:effectLst/>
                          <a:latin typeface="Roboto Slab"/>
                          <a:ea typeface="Calibri" panose="020F0502020204030204" pitchFamily="34" charset="0"/>
                          <a:cs typeface="Arial"/>
                        </a:rPr>
                        <a:t>EOC</a:t>
                      </a:r>
                    </a:p>
                  </a:txBody>
                  <a:tcPr marL="35822" marR="358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352041337"/>
                  </a:ext>
                </a:extLst>
              </a:tr>
            </a:tbl>
          </a:graphicData>
        </a:graphic>
      </p:graphicFrame>
      <p:sp>
        <p:nvSpPr>
          <p:cNvPr id="9" name="Rectangle 8">
            <a:extLst>
              <a:ext uri="{FF2B5EF4-FFF2-40B4-BE49-F238E27FC236}">
                <a16:creationId xmlns:a16="http://schemas.microsoft.com/office/drawing/2014/main" id="{2C94B64A-571B-4727-83BE-F922CDA1DED2}"/>
              </a:ext>
            </a:extLst>
          </p:cNvPr>
          <p:cNvSpPr/>
          <p:nvPr/>
        </p:nvSpPr>
        <p:spPr>
          <a:xfrm>
            <a:off x="10287542" y="1988011"/>
            <a:ext cx="1843191" cy="36512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400" i="1">
                <a:latin typeface="Roboto Slab" pitchFamily="2" charset="0"/>
                <a:ea typeface="Roboto Slab" pitchFamily="2" charset="0"/>
              </a:rPr>
              <a:t>Max possible points per question</a:t>
            </a:r>
          </a:p>
        </p:txBody>
      </p:sp>
      <p:sp>
        <p:nvSpPr>
          <p:cNvPr id="10" name="Rectangle 9" descr="orange legend for 2 points item">
            <a:extLst>
              <a:ext uri="{FF2B5EF4-FFF2-40B4-BE49-F238E27FC236}">
                <a16:creationId xmlns:a16="http://schemas.microsoft.com/office/drawing/2014/main" id="{ECF07314-1821-402E-A35A-16020A9A89EA}"/>
              </a:ext>
            </a:extLst>
          </p:cNvPr>
          <p:cNvSpPr/>
          <p:nvPr/>
        </p:nvSpPr>
        <p:spPr>
          <a:xfrm>
            <a:off x="10398758" y="2537101"/>
            <a:ext cx="280416" cy="228600"/>
          </a:xfrm>
          <a:prstGeom prst="rect">
            <a:avLst/>
          </a:prstGeom>
          <a:solidFill>
            <a:srgbClr val="FDE3A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Gray legend for 1 or 2 points items.">
            <a:extLst>
              <a:ext uri="{FF2B5EF4-FFF2-40B4-BE49-F238E27FC236}">
                <a16:creationId xmlns:a16="http://schemas.microsoft.com/office/drawing/2014/main" id="{A862D677-9FF4-4187-B041-F3303172F638}"/>
              </a:ext>
            </a:extLst>
          </p:cNvPr>
          <p:cNvSpPr/>
          <p:nvPr/>
        </p:nvSpPr>
        <p:spPr>
          <a:xfrm>
            <a:off x="10398758" y="2975789"/>
            <a:ext cx="280416" cy="228600"/>
          </a:xfrm>
          <a:prstGeom prst="rect">
            <a:avLst/>
          </a:prstGeom>
          <a:solidFill>
            <a:srgbClr val="E7E3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1CA179-5D9B-4405-8AF1-E969DA7FEDBA}"/>
              </a:ext>
            </a:extLst>
          </p:cNvPr>
          <p:cNvSpPr txBox="1"/>
          <p:nvPr/>
        </p:nvSpPr>
        <p:spPr>
          <a:xfrm>
            <a:off x="10898884" y="2505313"/>
            <a:ext cx="1231850" cy="1600438"/>
          </a:xfrm>
          <a:prstGeom prst="rect">
            <a:avLst/>
          </a:prstGeom>
          <a:noFill/>
        </p:spPr>
        <p:txBody>
          <a:bodyPr wrap="square" rtlCol="0">
            <a:spAutoFit/>
          </a:bodyPr>
          <a:lstStyle/>
          <a:p>
            <a:r>
              <a:rPr lang="en-US" sz="1400">
                <a:latin typeface="Roboto Slab"/>
              </a:rPr>
              <a:t>2 points</a:t>
            </a:r>
          </a:p>
          <a:p>
            <a:endParaRPr lang="en-US" sz="1400">
              <a:latin typeface="Roboto Slab"/>
            </a:endParaRPr>
          </a:p>
          <a:p>
            <a:r>
              <a:rPr lang="en-US" sz="1400">
                <a:latin typeface="Roboto Slab"/>
              </a:rPr>
              <a:t>1 or 2 points </a:t>
            </a:r>
          </a:p>
          <a:p>
            <a:r>
              <a:rPr lang="en-US" sz="1400">
                <a:latin typeface="Roboto Slab"/>
              </a:rPr>
              <a:t>dependent upon question</a:t>
            </a:r>
          </a:p>
          <a:p>
            <a:endParaRPr lang="en-US" sz="1400">
              <a:latin typeface="Roboto Slab"/>
            </a:endParaRPr>
          </a:p>
        </p:txBody>
      </p:sp>
      <p:sp>
        <p:nvSpPr>
          <p:cNvPr id="5" name="TextBox 4">
            <a:extLst>
              <a:ext uri="{FF2B5EF4-FFF2-40B4-BE49-F238E27FC236}">
                <a16:creationId xmlns:a16="http://schemas.microsoft.com/office/drawing/2014/main" id="{8930F26C-2CD3-4070-83A9-BC2DF412DEDA}"/>
              </a:ext>
            </a:extLst>
          </p:cNvPr>
          <p:cNvSpPr txBox="1"/>
          <p:nvPr/>
        </p:nvSpPr>
        <p:spPr>
          <a:xfrm>
            <a:off x="575033" y="5818202"/>
            <a:ext cx="6372519" cy="276999"/>
          </a:xfrm>
          <a:prstGeom prst="rect">
            <a:avLst/>
          </a:prstGeom>
          <a:noFill/>
        </p:spPr>
        <p:txBody>
          <a:bodyPr wrap="square" rtlCol="0">
            <a:spAutoFit/>
          </a:bodyPr>
          <a:lstStyle/>
          <a:p>
            <a:r>
              <a:rPr lang="en-US" sz="1200">
                <a:latin typeface="Roboto Slab" pitchFamily="2" charset="0"/>
                <a:ea typeface="Roboto Slab" pitchFamily="2" charset="0"/>
              </a:rPr>
              <a:t>*Not all new question types will appear on every test every year</a:t>
            </a:r>
          </a:p>
        </p:txBody>
      </p:sp>
      <p:sp>
        <p:nvSpPr>
          <p:cNvPr id="11" name="Slide Number Placeholder 2">
            <a:extLst>
              <a:ext uri="{FF2B5EF4-FFF2-40B4-BE49-F238E27FC236}">
                <a16:creationId xmlns:a16="http://schemas.microsoft.com/office/drawing/2014/main" id="{E189E1A2-8E05-4482-93AA-4CA018AD604A}"/>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6</a:t>
            </a:fld>
            <a:endParaRPr lang="en-US"/>
          </a:p>
        </p:txBody>
      </p:sp>
    </p:spTree>
    <p:extLst>
      <p:ext uri="{BB962C8B-B14F-4D97-AF65-F5344CB8AC3E}">
        <p14:creationId xmlns:p14="http://schemas.microsoft.com/office/powerpoint/2010/main" val="3390565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Match Table Grid</a:t>
            </a:r>
            <a:br>
              <a:rPr lang="en-US"/>
            </a:br>
            <a:r>
              <a:rPr lang="en-US" i="1"/>
              <a:t>Example #1: Student view</a:t>
            </a:r>
          </a:p>
        </p:txBody>
      </p:sp>
      <p:sp>
        <p:nvSpPr>
          <p:cNvPr id="7" name="Content Placeholder 2">
            <a:extLst>
              <a:ext uri="{FF2B5EF4-FFF2-40B4-BE49-F238E27FC236}">
                <a16:creationId xmlns:a16="http://schemas.microsoft.com/office/drawing/2014/main" id="{ED2CA597-8F39-461F-B0EE-5A614A53408A}"/>
              </a:ext>
            </a:extLst>
          </p:cNvPr>
          <p:cNvSpPr txBox="1">
            <a:spLocks/>
          </p:cNvSpPr>
          <p:nvPr/>
        </p:nvSpPr>
        <p:spPr>
          <a:xfrm>
            <a:off x="239038" y="1466192"/>
            <a:ext cx="3743482" cy="39535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answers (2 points).</a:t>
            </a:r>
          </a:p>
        </p:txBody>
      </p:sp>
      <p:pic>
        <p:nvPicPr>
          <p:cNvPr id="8" name="Picture 7" descr="An image of the correct answer.">
            <a:extLst>
              <a:ext uri="{FF2B5EF4-FFF2-40B4-BE49-F238E27FC236}">
                <a16:creationId xmlns:a16="http://schemas.microsoft.com/office/drawing/2014/main" id="{69A99F95-76A8-4DD0-A557-13C32E573066}"/>
              </a:ext>
            </a:extLst>
          </p:cNvPr>
          <p:cNvPicPr>
            <a:picLocks noChangeAspect="1"/>
          </p:cNvPicPr>
          <p:nvPr/>
        </p:nvPicPr>
        <p:blipFill>
          <a:blip r:embed="rId2"/>
          <a:stretch>
            <a:fillRect/>
          </a:stretch>
        </p:blipFill>
        <p:spPr>
          <a:xfrm>
            <a:off x="239186" y="2741861"/>
            <a:ext cx="3670491" cy="2279063"/>
          </a:xfrm>
          <a:prstGeom prst="rect">
            <a:avLst/>
          </a:prstGeom>
        </p:spPr>
      </p:pic>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4207025" y="1466192"/>
            <a:ext cx="3670490" cy="3953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chose two correct answers and one incorrect answer (1 point).</a:t>
            </a:r>
          </a:p>
        </p:txBody>
      </p:sp>
      <p:pic>
        <p:nvPicPr>
          <p:cNvPr id="10" name="Picture 9" descr="An image of partially correct answer.">
            <a:extLst>
              <a:ext uri="{FF2B5EF4-FFF2-40B4-BE49-F238E27FC236}">
                <a16:creationId xmlns:a16="http://schemas.microsoft.com/office/drawing/2014/main" id="{CB39B108-C66A-42C4-8B1A-58EDCA30EA3D}"/>
              </a:ext>
            </a:extLst>
          </p:cNvPr>
          <p:cNvPicPr>
            <a:picLocks noChangeAspect="1"/>
          </p:cNvPicPr>
          <p:nvPr/>
        </p:nvPicPr>
        <p:blipFill>
          <a:blip r:embed="rId3"/>
          <a:stretch>
            <a:fillRect/>
          </a:stretch>
        </p:blipFill>
        <p:spPr>
          <a:xfrm>
            <a:off x="4134033" y="2725900"/>
            <a:ext cx="3743482" cy="2295024"/>
          </a:xfrm>
          <a:prstGeom prst="rect">
            <a:avLst/>
          </a:prstGeom>
        </p:spPr>
      </p:pic>
      <p:sp>
        <p:nvSpPr>
          <p:cNvPr id="6" name="Content Placeholder 2">
            <a:extLst>
              <a:ext uri="{FF2B5EF4-FFF2-40B4-BE49-F238E27FC236}">
                <a16:creationId xmlns:a16="http://schemas.microsoft.com/office/drawing/2014/main" id="{9D489408-80D6-48D1-81C4-FB16839CCAD4}"/>
              </a:ext>
            </a:extLst>
          </p:cNvPr>
          <p:cNvSpPr txBox="1">
            <a:spLocks/>
          </p:cNvSpPr>
          <p:nvPr/>
        </p:nvSpPr>
        <p:spPr>
          <a:xfrm>
            <a:off x="8169712" y="1466193"/>
            <a:ext cx="3743482" cy="39535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chose two incorrect answers (0 points).</a:t>
            </a:r>
          </a:p>
        </p:txBody>
      </p:sp>
      <p:pic>
        <p:nvPicPr>
          <p:cNvPr id="14" name="Picture 13" descr="An image of an incorrect answer.">
            <a:extLst>
              <a:ext uri="{FF2B5EF4-FFF2-40B4-BE49-F238E27FC236}">
                <a16:creationId xmlns:a16="http://schemas.microsoft.com/office/drawing/2014/main" id="{E93F468D-8C9E-499B-A0FA-AEEF829A2924}"/>
              </a:ext>
            </a:extLst>
          </p:cNvPr>
          <p:cNvPicPr>
            <a:picLocks noChangeAspect="1"/>
          </p:cNvPicPr>
          <p:nvPr/>
        </p:nvPicPr>
        <p:blipFill>
          <a:blip r:embed="rId4"/>
          <a:stretch>
            <a:fillRect/>
          </a:stretch>
        </p:blipFill>
        <p:spPr>
          <a:xfrm>
            <a:off x="8191644" y="2764260"/>
            <a:ext cx="3660342" cy="2236333"/>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60</a:t>
            </a:fld>
            <a:endParaRPr lang="en-US"/>
          </a:p>
        </p:txBody>
      </p:sp>
    </p:spTree>
    <p:extLst>
      <p:ext uri="{BB962C8B-B14F-4D97-AF65-F5344CB8AC3E}">
        <p14:creationId xmlns:p14="http://schemas.microsoft.com/office/powerpoint/2010/main" val="2769814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Match Table Grid</a:t>
            </a:r>
            <a:br>
              <a:rPr lang="en-US" b="1"/>
            </a:br>
            <a:r>
              <a:rPr lang="en-US" i="1"/>
              <a:t>Example #1: Teacher view</a:t>
            </a:r>
          </a:p>
        </p:txBody>
      </p:sp>
      <p:grpSp>
        <p:nvGrpSpPr>
          <p:cNvPr id="5" name="Group 4" descr="Teacher view image with student answers.">
            <a:extLst>
              <a:ext uri="{FF2B5EF4-FFF2-40B4-BE49-F238E27FC236}">
                <a16:creationId xmlns:a16="http://schemas.microsoft.com/office/drawing/2014/main" id="{EBE6EBFB-1F5D-4ABD-80BB-B63122266CA8}"/>
              </a:ext>
            </a:extLst>
          </p:cNvPr>
          <p:cNvGrpSpPr/>
          <p:nvPr/>
        </p:nvGrpSpPr>
        <p:grpSpPr>
          <a:xfrm>
            <a:off x="262597" y="1179977"/>
            <a:ext cx="6523108" cy="4837196"/>
            <a:chOff x="262597" y="1179977"/>
            <a:chExt cx="6523108" cy="4837196"/>
          </a:xfrm>
        </p:grpSpPr>
        <p:pic>
          <p:nvPicPr>
            <p:cNvPr id="3" name="Picture 2">
              <a:extLst>
                <a:ext uri="{FF2B5EF4-FFF2-40B4-BE49-F238E27FC236}">
                  <a16:creationId xmlns:a16="http://schemas.microsoft.com/office/drawing/2014/main" id="{C6F7E8B5-14CA-4EA0-800B-6143136BFD2F}"/>
                </a:ext>
              </a:extLst>
            </p:cNvPr>
            <p:cNvPicPr>
              <a:picLocks noChangeAspect="1"/>
            </p:cNvPicPr>
            <p:nvPr/>
          </p:nvPicPr>
          <p:blipFill>
            <a:blip r:embed="rId2"/>
            <a:stretch>
              <a:fillRect/>
            </a:stretch>
          </p:blipFill>
          <p:spPr>
            <a:xfrm>
              <a:off x="262597" y="1179977"/>
              <a:ext cx="6523108" cy="4837196"/>
            </a:xfrm>
            <a:prstGeom prst="rect">
              <a:avLst/>
            </a:prstGeom>
          </p:spPr>
        </p:pic>
        <p:pic>
          <p:nvPicPr>
            <p:cNvPr id="4" name="Picture 3">
              <a:extLst>
                <a:ext uri="{FF2B5EF4-FFF2-40B4-BE49-F238E27FC236}">
                  <a16:creationId xmlns:a16="http://schemas.microsoft.com/office/drawing/2014/main" id="{CC9C29EB-986E-4E89-B1A3-E5DE7B64E625}"/>
                </a:ext>
              </a:extLst>
            </p:cNvPr>
            <p:cNvPicPr>
              <a:picLocks noChangeAspect="1"/>
            </p:cNvPicPr>
            <p:nvPr/>
          </p:nvPicPr>
          <p:blipFill rotWithShape="1">
            <a:blip r:embed="rId3"/>
            <a:srcRect b="10300"/>
            <a:stretch/>
          </p:blipFill>
          <p:spPr>
            <a:xfrm>
              <a:off x="509677" y="2864774"/>
              <a:ext cx="5870575" cy="2909448"/>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7032785" y="1111410"/>
            <a:ext cx="4998115" cy="4905763"/>
          </a:xfrm>
        </p:spPr>
        <p:txBody>
          <a:bodyPr>
            <a:noAutofit/>
          </a:bodyPr>
          <a:lstStyle/>
          <a:p>
            <a:pPr>
              <a:lnSpc>
                <a:spcPct val="100000"/>
              </a:lnSpc>
              <a:spcBef>
                <a:spcPts val="600"/>
              </a:spcBef>
            </a:pPr>
            <a:r>
              <a:rPr lang="en-US" sz="2000">
                <a:solidFill>
                  <a:schemeClr val="accent1"/>
                </a:solidFill>
              </a:rPr>
              <a:t>The scoring model for </a:t>
            </a:r>
            <a:r>
              <a:rPr lang="en-US" sz="2000" b="1">
                <a:solidFill>
                  <a:schemeClr val="accent1"/>
                </a:solidFill>
              </a:rPr>
              <a:t>match table grid </a:t>
            </a:r>
            <a:r>
              <a:rPr lang="en-US" sz="2000">
                <a:solidFill>
                  <a:schemeClr val="accent1"/>
                </a:solidFill>
              </a:rPr>
              <a:t>questions is:</a:t>
            </a:r>
          </a:p>
          <a:p>
            <a:pPr marL="342900" indent="-342900">
              <a:lnSpc>
                <a:spcPct val="100000"/>
              </a:lnSpc>
              <a:spcBef>
                <a:spcPts val="600"/>
              </a:spcBef>
              <a:buFont typeface="Arial" panose="020B0604020202020204" pitchFamily="34" charset="0"/>
              <a:buChar char="•"/>
            </a:pPr>
            <a:r>
              <a:rPr lang="en-US" sz="1800"/>
              <a:t>To obtain full credit (2 points), the student will correctly classify all three relations as a function or not a function.</a:t>
            </a:r>
          </a:p>
          <a:p>
            <a:pPr marL="342900" indent="-342900">
              <a:lnSpc>
                <a:spcPct val="100000"/>
              </a:lnSpc>
              <a:spcBef>
                <a:spcPts val="600"/>
              </a:spcBef>
              <a:buFont typeface="Arial" panose="020B0604020202020204" pitchFamily="34" charset="0"/>
              <a:buChar char="•"/>
            </a:pPr>
            <a:r>
              <a:rPr lang="en-US" sz="1800"/>
              <a:t>To obtain partial credit (1 point), the student will correctly classify two of the relations.</a:t>
            </a:r>
          </a:p>
          <a:p>
            <a:pPr marL="342900" indent="-342900">
              <a:lnSpc>
                <a:spcPct val="100000"/>
              </a:lnSpc>
              <a:spcBef>
                <a:spcPts val="600"/>
              </a:spcBef>
              <a:buFont typeface="Arial" panose="020B0604020202020204" pitchFamily="34" charset="0"/>
              <a:buChar char="•"/>
            </a:pPr>
            <a:r>
              <a:rPr lang="en-US" sz="1800"/>
              <a:t>Students will receive 0 points if two or more classifications are missing or incorrect.</a:t>
            </a:r>
          </a:p>
          <a:p>
            <a:pPr>
              <a:lnSpc>
                <a:spcPct val="100000"/>
              </a:lnSpc>
              <a:spcBef>
                <a:spcPts val="600"/>
              </a:spcBef>
            </a:pPr>
            <a:endParaRPr lang="en-US" sz="2000"/>
          </a:p>
          <a:p>
            <a:pPr>
              <a:lnSpc>
                <a:spcPct val="100000"/>
              </a:lnSpc>
              <a:spcBef>
                <a:spcPts val="600"/>
              </a:spcBef>
            </a:pPr>
            <a:r>
              <a:rPr lang="en-US" sz="2000">
                <a:solidFill>
                  <a:schemeClr val="accent1"/>
                </a:solidFill>
              </a:rPr>
              <a:t>In this example, this student selected all correct answers, so they received full credit (2 points).</a:t>
            </a:r>
          </a:p>
          <a:p>
            <a:pPr>
              <a:lnSpc>
                <a:spcPct val="100000"/>
              </a:lnSpc>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61</a:t>
            </a:fld>
            <a:endParaRPr lang="en-US"/>
          </a:p>
        </p:txBody>
      </p:sp>
    </p:spTree>
    <p:extLst>
      <p:ext uri="{BB962C8B-B14F-4D97-AF65-F5344CB8AC3E}">
        <p14:creationId xmlns:p14="http://schemas.microsoft.com/office/powerpoint/2010/main" val="5617767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 Multiselect</a:t>
            </a:r>
            <a:br>
              <a:rPr lang="en-US" b="1"/>
            </a:br>
            <a:r>
              <a:rPr lang="en-US" i="1"/>
              <a:t>Question Type Overview</a:t>
            </a:r>
          </a:p>
        </p:txBody>
      </p:sp>
      <p:sp>
        <p:nvSpPr>
          <p:cNvPr id="3" name="Content Placeholder 2">
            <a:extLst>
              <a:ext uri="{FF2B5EF4-FFF2-40B4-BE49-F238E27FC236}">
                <a16:creationId xmlns:a16="http://schemas.microsoft.com/office/drawing/2014/main" id="{76159823-DE82-4CC6-9D3C-501F4567B027}"/>
              </a:ext>
            </a:extLst>
          </p:cNvPr>
          <p:cNvSpPr>
            <a:spLocks noGrp="1"/>
          </p:cNvSpPr>
          <p:nvPr>
            <p:ph idx="1"/>
          </p:nvPr>
        </p:nvSpPr>
        <p:spPr>
          <a:xfrm>
            <a:off x="381000" y="1357793"/>
            <a:ext cx="11430000" cy="4351338"/>
          </a:xfrm>
        </p:spPr>
        <p:txBody>
          <a:bodyPr>
            <a:normAutofit/>
          </a:bodyPr>
          <a:lstStyle/>
          <a:p>
            <a:pPr marL="0" marR="0">
              <a:lnSpc>
                <a:spcPct val="107000"/>
              </a:lnSpc>
              <a:spcBef>
                <a:spcPts val="0"/>
              </a:spcBef>
              <a:spcAft>
                <a:spcPts val="0"/>
              </a:spcAft>
            </a:pPr>
            <a:r>
              <a:rPr lang="en-US" dirty="0"/>
              <a:t>Description: </a:t>
            </a:r>
            <a:r>
              <a:rPr lang="en-US" sz="2400" dirty="0">
                <a:effectLst/>
                <a:latin typeface="Roboto Slab"/>
                <a:ea typeface="Calibri" panose="020F0502020204030204" pitchFamily="34" charset="0"/>
                <a:cs typeface="Calibri" panose="020F0502020204030204" pitchFamily="34" charset="0"/>
              </a:rPr>
              <a:t>Student can select more than one correct answer from a set of possible answers. Student will not be allowed to select more than the specified number of correct answers asked for within an individual question.</a:t>
            </a:r>
          </a:p>
          <a:p>
            <a:pPr marL="0" marR="0">
              <a:lnSpc>
                <a:spcPct val="107000"/>
              </a:lnSpc>
              <a:spcBef>
                <a:spcPts val="0"/>
              </a:spcBef>
              <a:spcAft>
                <a:spcPts val="0"/>
              </a:spcAft>
            </a:pPr>
            <a:endParaRPr lang="en-US" sz="2400" dirty="0">
              <a:effectLst/>
              <a:latin typeface="Roboto Slab"/>
              <a:ea typeface="Calibri" panose="020F0502020204030204" pitchFamily="34" charset="0"/>
              <a:cs typeface="Arial" panose="020B0604020202020204" pitchFamily="34" charset="0"/>
            </a:endParaRPr>
          </a:p>
          <a:p>
            <a:pPr>
              <a:lnSpc>
                <a:spcPct val="100000"/>
              </a:lnSpc>
              <a:spcBef>
                <a:spcPts val="600"/>
              </a:spcBef>
            </a:pPr>
            <a:r>
              <a:rPr lang="en-US" dirty="0"/>
              <a:t>Point value: These questions can be worth a maximum of 2 points with the possibility of receiving 1 point for a partially correct response</a:t>
            </a:r>
            <a:r>
              <a:rPr lang="fr-FR" dirty="0"/>
              <a:t>.</a:t>
            </a:r>
          </a:p>
          <a:p>
            <a:endParaRPr lang="fr-FR" dirty="0"/>
          </a:p>
          <a:p>
            <a:r>
              <a:rPr lang="en-US" dirty="0"/>
              <a:t>Math tests that may include these questions: Grades 3-8, Spanish Grades 3-5, and EOC</a:t>
            </a:r>
          </a:p>
          <a:p>
            <a:endParaRPr lang="en-US" dirty="0"/>
          </a:p>
        </p:txBody>
      </p:sp>
      <p:sp>
        <p:nvSpPr>
          <p:cNvPr id="4" name="Slide Number Placeholder 2">
            <a:extLst>
              <a:ext uri="{FF2B5EF4-FFF2-40B4-BE49-F238E27FC236}">
                <a16:creationId xmlns:a16="http://schemas.microsoft.com/office/drawing/2014/main" id="{CF2F850D-14FB-4EF5-9B8B-88CD9D79DC66}"/>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62</a:t>
            </a:fld>
            <a:endParaRPr lang="en-US"/>
          </a:p>
        </p:txBody>
      </p:sp>
    </p:spTree>
    <p:extLst>
      <p:ext uri="{BB962C8B-B14F-4D97-AF65-F5344CB8AC3E}">
        <p14:creationId xmlns:p14="http://schemas.microsoft.com/office/powerpoint/2010/main" val="2237460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Multiselect</a:t>
            </a:r>
            <a:br>
              <a:rPr lang="en-US"/>
            </a:br>
            <a:r>
              <a:rPr lang="en-US" i="1"/>
              <a:t>Example #1: Student view</a:t>
            </a:r>
          </a:p>
        </p:txBody>
      </p:sp>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381000" y="1455567"/>
            <a:ext cx="9516035"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example is question #21 in the Algebra I sampler. </a:t>
            </a:r>
          </a:p>
        </p:txBody>
      </p:sp>
      <p:pic>
        <p:nvPicPr>
          <p:cNvPr id="7" name="Picture 6" descr="An image of question 21 in the Algebra I sampler.">
            <a:extLst>
              <a:ext uri="{FF2B5EF4-FFF2-40B4-BE49-F238E27FC236}">
                <a16:creationId xmlns:a16="http://schemas.microsoft.com/office/drawing/2014/main" id="{FEE38C82-A793-405D-99CD-90DEC3505CD5}"/>
              </a:ext>
            </a:extLst>
          </p:cNvPr>
          <p:cNvPicPr>
            <a:picLocks noChangeAspect="1"/>
          </p:cNvPicPr>
          <p:nvPr/>
        </p:nvPicPr>
        <p:blipFill>
          <a:blip r:embed="rId2"/>
          <a:stretch>
            <a:fillRect/>
          </a:stretch>
        </p:blipFill>
        <p:spPr>
          <a:xfrm>
            <a:off x="2185669" y="1855590"/>
            <a:ext cx="7820661" cy="4131207"/>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63</a:t>
            </a:fld>
            <a:endParaRPr lang="en-US"/>
          </a:p>
        </p:txBody>
      </p:sp>
    </p:spTree>
    <p:extLst>
      <p:ext uri="{BB962C8B-B14F-4D97-AF65-F5344CB8AC3E}">
        <p14:creationId xmlns:p14="http://schemas.microsoft.com/office/powerpoint/2010/main" val="565523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260-A336-44C3-A88F-AB191588E035}"/>
              </a:ext>
            </a:extLst>
          </p:cNvPr>
          <p:cNvSpPr>
            <a:spLocks noGrp="1"/>
          </p:cNvSpPr>
          <p:nvPr>
            <p:ph type="title"/>
          </p:nvPr>
        </p:nvSpPr>
        <p:spPr>
          <a:xfrm>
            <a:off x="381000" y="363869"/>
            <a:ext cx="11430000" cy="634335"/>
          </a:xfrm>
        </p:spPr>
        <p:txBody>
          <a:bodyPr>
            <a:normAutofit fontScale="90000"/>
          </a:bodyPr>
          <a:lstStyle/>
          <a:p>
            <a:r>
              <a:rPr lang="en-US" b="1"/>
              <a:t>Question Type: Multiselect</a:t>
            </a:r>
            <a:br>
              <a:rPr lang="en-US"/>
            </a:br>
            <a:r>
              <a:rPr lang="en-US" i="1"/>
              <a:t>Example #1: Student view</a:t>
            </a:r>
          </a:p>
        </p:txBody>
      </p:sp>
      <p:sp>
        <p:nvSpPr>
          <p:cNvPr id="7" name="Content Placeholder 2">
            <a:extLst>
              <a:ext uri="{FF2B5EF4-FFF2-40B4-BE49-F238E27FC236}">
                <a16:creationId xmlns:a16="http://schemas.microsoft.com/office/drawing/2014/main" id="{56EBE3B4-DE37-4454-AA52-FC7CCCE2F573}"/>
              </a:ext>
            </a:extLst>
          </p:cNvPr>
          <p:cNvSpPr txBox="1">
            <a:spLocks/>
          </p:cNvSpPr>
          <p:nvPr/>
        </p:nvSpPr>
        <p:spPr>
          <a:xfrm>
            <a:off x="238373" y="1463040"/>
            <a:ext cx="3793655" cy="45207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is what the student will see when they select the correct answers (2 points).</a:t>
            </a:r>
          </a:p>
        </p:txBody>
      </p:sp>
      <p:pic>
        <p:nvPicPr>
          <p:cNvPr id="11" name="Picture 10" descr="An image of the correct answer.">
            <a:extLst>
              <a:ext uri="{FF2B5EF4-FFF2-40B4-BE49-F238E27FC236}">
                <a16:creationId xmlns:a16="http://schemas.microsoft.com/office/drawing/2014/main" id="{8194C9A1-E8F1-4EB4-99A3-3512DEAF9935}"/>
              </a:ext>
            </a:extLst>
          </p:cNvPr>
          <p:cNvPicPr>
            <a:picLocks noChangeAspect="1"/>
          </p:cNvPicPr>
          <p:nvPr/>
        </p:nvPicPr>
        <p:blipFill rotWithShape="1">
          <a:blip r:embed="rId2"/>
          <a:srcRect r="2140"/>
          <a:stretch/>
        </p:blipFill>
        <p:spPr>
          <a:xfrm>
            <a:off x="240749" y="2904404"/>
            <a:ext cx="3793656" cy="2638772"/>
          </a:xfrm>
          <a:prstGeom prst="rect">
            <a:avLst/>
          </a:prstGeom>
        </p:spPr>
      </p:pic>
      <p:sp>
        <p:nvSpPr>
          <p:cNvPr id="5" name="Content Placeholder 2">
            <a:extLst>
              <a:ext uri="{FF2B5EF4-FFF2-40B4-BE49-F238E27FC236}">
                <a16:creationId xmlns:a16="http://schemas.microsoft.com/office/drawing/2014/main" id="{5DEA57AA-A388-4174-8187-DECB1A442732}"/>
              </a:ext>
            </a:extLst>
          </p:cNvPr>
          <p:cNvSpPr txBox="1">
            <a:spLocks/>
          </p:cNvSpPr>
          <p:nvPr/>
        </p:nvSpPr>
        <p:spPr>
          <a:xfrm>
            <a:off x="4178357" y="1463040"/>
            <a:ext cx="3793656" cy="4428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chose one correct answer and one incorrect answer (1 point).</a:t>
            </a:r>
          </a:p>
        </p:txBody>
      </p:sp>
      <p:pic>
        <p:nvPicPr>
          <p:cNvPr id="13" name="Picture 12" descr="An image of partially correct answer.">
            <a:extLst>
              <a:ext uri="{FF2B5EF4-FFF2-40B4-BE49-F238E27FC236}">
                <a16:creationId xmlns:a16="http://schemas.microsoft.com/office/drawing/2014/main" id="{334BE7D5-9ECC-45DD-A92C-1FE1A8D8E27F}"/>
              </a:ext>
            </a:extLst>
          </p:cNvPr>
          <p:cNvPicPr>
            <a:picLocks noChangeAspect="1"/>
          </p:cNvPicPr>
          <p:nvPr/>
        </p:nvPicPr>
        <p:blipFill>
          <a:blip r:embed="rId3"/>
          <a:stretch>
            <a:fillRect/>
          </a:stretch>
        </p:blipFill>
        <p:spPr>
          <a:xfrm>
            <a:off x="4199326" y="2904404"/>
            <a:ext cx="3793347" cy="2583799"/>
          </a:xfrm>
          <a:prstGeom prst="rect">
            <a:avLst/>
          </a:prstGeom>
        </p:spPr>
      </p:pic>
      <p:sp>
        <p:nvSpPr>
          <p:cNvPr id="15" name="Content Placeholder 2">
            <a:extLst>
              <a:ext uri="{FF2B5EF4-FFF2-40B4-BE49-F238E27FC236}">
                <a16:creationId xmlns:a16="http://schemas.microsoft.com/office/drawing/2014/main" id="{438C0878-9A60-490E-865F-E05D47D10137}"/>
              </a:ext>
            </a:extLst>
          </p:cNvPr>
          <p:cNvSpPr txBox="1">
            <a:spLocks/>
          </p:cNvSpPr>
          <p:nvPr/>
        </p:nvSpPr>
        <p:spPr>
          <a:xfrm>
            <a:off x="8091018" y="1463040"/>
            <a:ext cx="3784076" cy="45207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Slab" pitchFamily="2" charset="0"/>
                <a:ea typeface="Roboto Slab"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Slab" pitchFamily="2" charset="0"/>
                <a:ea typeface="Roboto Slab"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This student chose two incorrect answers (0 points).</a:t>
            </a:r>
          </a:p>
        </p:txBody>
      </p:sp>
      <p:pic>
        <p:nvPicPr>
          <p:cNvPr id="14" name="Picture 13" descr="An image of an incorrect answer.">
            <a:extLst>
              <a:ext uri="{FF2B5EF4-FFF2-40B4-BE49-F238E27FC236}">
                <a16:creationId xmlns:a16="http://schemas.microsoft.com/office/drawing/2014/main" id="{EF367E0E-F224-4E4F-95B2-F9D47DA8C62B}"/>
              </a:ext>
            </a:extLst>
          </p:cNvPr>
          <p:cNvPicPr>
            <a:picLocks noChangeAspect="1"/>
          </p:cNvPicPr>
          <p:nvPr/>
        </p:nvPicPr>
        <p:blipFill rotWithShape="1">
          <a:blip r:embed="rId4"/>
          <a:srcRect r="3023"/>
          <a:stretch/>
        </p:blipFill>
        <p:spPr>
          <a:xfrm>
            <a:off x="8091970" y="2904404"/>
            <a:ext cx="3784076" cy="2652769"/>
          </a:xfrm>
          <a:prstGeom prst="rect">
            <a:avLst/>
          </a:prstGeom>
        </p:spPr>
      </p:pic>
      <p:sp>
        <p:nvSpPr>
          <p:cNvPr id="4" name="Slide Number Placeholder 3">
            <a:extLst>
              <a:ext uri="{FF2B5EF4-FFF2-40B4-BE49-F238E27FC236}">
                <a16:creationId xmlns:a16="http://schemas.microsoft.com/office/drawing/2014/main" id="{378B3F22-CE67-4A93-9799-6342FFF2E02A}"/>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64</a:t>
            </a:fld>
            <a:endParaRPr lang="en-US"/>
          </a:p>
        </p:txBody>
      </p:sp>
    </p:spTree>
    <p:extLst>
      <p:ext uri="{BB962C8B-B14F-4D97-AF65-F5344CB8AC3E}">
        <p14:creationId xmlns:p14="http://schemas.microsoft.com/office/powerpoint/2010/main" val="4112518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DDC2-537A-4899-88A9-6D606E11CD53}"/>
              </a:ext>
            </a:extLst>
          </p:cNvPr>
          <p:cNvSpPr>
            <a:spLocks noGrp="1"/>
          </p:cNvSpPr>
          <p:nvPr>
            <p:ph type="title"/>
          </p:nvPr>
        </p:nvSpPr>
        <p:spPr>
          <a:xfrm>
            <a:off x="381000" y="363869"/>
            <a:ext cx="11430000" cy="634335"/>
          </a:xfrm>
        </p:spPr>
        <p:txBody>
          <a:bodyPr>
            <a:normAutofit fontScale="90000"/>
          </a:bodyPr>
          <a:lstStyle/>
          <a:p>
            <a:r>
              <a:rPr lang="en-US" b="1"/>
              <a:t>Question Type</a:t>
            </a:r>
            <a:r>
              <a:rPr lang="en-US" sz="2800" b="1">
                <a:effectLst/>
                <a:latin typeface="Roboto Slab"/>
                <a:ea typeface="Calibri" panose="020F0502020204030204" pitchFamily="34" charset="0"/>
                <a:cs typeface="Arial"/>
              </a:rPr>
              <a:t> </a:t>
            </a:r>
            <a:r>
              <a:rPr lang="en-US" b="1"/>
              <a:t>Multiselect</a:t>
            </a:r>
            <a:br>
              <a:rPr lang="en-US" b="1"/>
            </a:br>
            <a:r>
              <a:rPr lang="en-US" i="1"/>
              <a:t>Example #1: Teacher view</a:t>
            </a:r>
          </a:p>
        </p:txBody>
      </p:sp>
      <p:grpSp>
        <p:nvGrpSpPr>
          <p:cNvPr id="5" name="Group 4" descr="Teacher view image with student answers.">
            <a:extLst>
              <a:ext uri="{FF2B5EF4-FFF2-40B4-BE49-F238E27FC236}">
                <a16:creationId xmlns:a16="http://schemas.microsoft.com/office/drawing/2014/main" id="{61878875-8999-477D-AC11-2FE6C67690C5}"/>
              </a:ext>
            </a:extLst>
          </p:cNvPr>
          <p:cNvGrpSpPr/>
          <p:nvPr/>
        </p:nvGrpSpPr>
        <p:grpSpPr>
          <a:xfrm>
            <a:off x="196719" y="1260921"/>
            <a:ext cx="6385120" cy="4734872"/>
            <a:chOff x="196719" y="1260921"/>
            <a:chExt cx="6385120" cy="4734872"/>
          </a:xfrm>
        </p:grpSpPr>
        <p:pic>
          <p:nvPicPr>
            <p:cNvPr id="3" name="Picture 2">
              <a:extLst>
                <a:ext uri="{FF2B5EF4-FFF2-40B4-BE49-F238E27FC236}">
                  <a16:creationId xmlns:a16="http://schemas.microsoft.com/office/drawing/2014/main" id="{5D6F72ED-774F-4D90-AAAE-9559FCA266A2}"/>
                </a:ext>
              </a:extLst>
            </p:cNvPr>
            <p:cNvPicPr>
              <a:picLocks noChangeAspect="1"/>
            </p:cNvPicPr>
            <p:nvPr/>
          </p:nvPicPr>
          <p:blipFill>
            <a:blip r:embed="rId2"/>
            <a:stretch>
              <a:fillRect/>
            </a:stretch>
          </p:blipFill>
          <p:spPr>
            <a:xfrm>
              <a:off x="196719" y="1260921"/>
              <a:ext cx="6385120" cy="4734872"/>
            </a:xfrm>
            <a:prstGeom prst="rect">
              <a:avLst/>
            </a:prstGeom>
          </p:spPr>
        </p:pic>
        <p:pic>
          <p:nvPicPr>
            <p:cNvPr id="4" name="Picture 3">
              <a:extLst>
                <a:ext uri="{FF2B5EF4-FFF2-40B4-BE49-F238E27FC236}">
                  <a16:creationId xmlns:a16="http://schemas.microsoft.com/office/drawing/2014/main" id="{B8AD334E-DC23-4D89-81B3-DA6626B448CB}"/>
                </a:ext>
              </a:extLst>
            </p:cNvPr>
            <p:cNvPicPr>
              <a:picLocks noChangeAspect="1"/>
            </p:cNvPicPr>
            <p:nvPr/>
          </p:nvPicPr>
          <p:blipFill rotWithShape="1">
            <a:blip r:embed="rId3"/>
            <a:srcRect l="3587" t="-936" r="1473" b="14933"/>
            <a:stretch/>
          </p:blipFill>
          <p:spPr>
            <a:xfrm>
              <a:off x="512515" y="2816521"/>
              <a:ext cx="5753528" cy="2833508"/>
            </a:xfrm>
            <a:prstGeom prst="rect">
              <a:avLst/>
            </a:prstGeom>
          </p:spPr>
        </p:pic>
      </p:grpSp>
      <p:sp>
        <p:nvSpPr>
          <p:cNvPr id="18" name="Content Placeholder 17">
            <a:extLst>
              <a:ext uri="{FF2B5EF4-FFF2-40B4-BE49-F238E27FC236}">
                <a16:creationId xmlns:a16="http://schemas.microsoft.com/office/drawing/2014/main" id="{28E5AC4D-00C9-41C8-A1CA-113B09C1538D}"/>
              </a:ext>
            </a:extLst>
          </p:cNvPr>
          <p:cNvSpPr>
            <a:spLocks noGrp="1"/>
          </p:cNvSpPr>
          <p:nvPr>
            <p:ph idx="1"/>
          </p:nvPr>
        </p:nvSpPr>
        <p:spPr>
          <a:xfrm>
            <a:off x="6889497" y="1133341"/>
            <a:ext cx="4921503" cy="4862452"/>
          </a:xfrm>
        </p:spPr>
        <p:txBody>
          <a:bodyPr>
            <a:noAutofit/>
          </a:bodyPr>
          <a:lstStyle/>
          <a:p>
            <a:pPr>
              <a:lnSpc>
                <a:spcPct val="100000"/>
              </a:lnSpc>
              <a:spcBef>
                <a:spcPts val="600"/>
              </a:spcBef>
            </a:pPr>
            <a:r>
              <a:rPr lang="en-US" sz="2000">
                <a:solidFill>
                  <a:schemeClr val="accent1"/>
                </a:solidFill>
              </a:rPr>
              <a:t>The scoring model for </a:t>
            </a:r>
            <a:r>
              <a:rPr lang="en-US" sz="2000" b="1">
                <a:solidFill>
                  <a:schemeClr val="accent1"/>
                </a:solidFill>
              </a:rPr>
              <a:t>multiselect</a:t>
            </a:r>
            <a:r>
              <a:rPr lang="en-US" sz="2000">
                <a:solidFill>
                  <a:schemeClr val="accent1"/>
                </a:solidFill>
              </a:rPr>
              <a:t> questions is:</a:t>
            </a:r>
          </a:p>
          <a:p>
            <a:pPr marL="342900" marR="0" lvl="0" indent="-342900">
              <a:lnSpc>
                <a:spcPct val="100000"/>
              </a:lnSpc>
              <a:spcBef>
                <a:spcPts val="600"/>
              </a:spcBef>
              <a:spcAft>
                <a:spcPts val="800"/>
              </a:spcAft>
              <a:buFont typeface="Arial" panose="020B0604020202020204" pitchFamily="34" charset="0"/>
              <a:buChar char="•"/>
              <a:tabLst>
                <a:tab pos="457200" algn="l"/>
              </a:tabLst>
            </a:pPr>
            <a:r>
              <a:rPr lang="en-US" sz="1800">
                <a:effectLst/>
                <a:cs typeface="Times New Roman" panose="02020603050405020304" pitchFamily="18" charset="0"/>
              </a:rPr>
              <a:t>To obtain full credit (2 points), the student will correctly select the domain and range of the function.</a:t>
            </a:r>
          </a:p>
          <a:p>
            <a:pPr marL="342900" marR="0" lvl="0" indent="-342900">
              <a:lnSpc>
                <a:spcPct val="100000"/>
              </a:lnSpc>
              <a:spcBef>
                <a:spcPts val="600"/>
              </a:spcBef>
              <a:spcAft>
                <a:spcPts val="800"/>
              </a:spcAft>
              <a:buFont typeface="Arial" panose="020B0604020202020204" pitchFamily="34" charset="0"/>
              <a:buChar char="•"/>
              <a:tabLst>
                <a:tab pos="457200" algn="l"/>
              </a:tabLst>
            </a:pPr>
            <a:r>
              <a:rPr lang="en-US" sz="1800">
                <a:effectLst/>
                <a:cs typeface="Times New Roman" panose="02020603050405020304" pitchFamily="18" charset="0"/>
              </a:rPr>
              <a:t>To obtain partial credit (1 point), the student will correctly select either the domain or range of the function.</a:t>
            </a:r>
          </a:p>
          <a:p>
            <a:pPr marL="342900" marR="0" lvl="0" indent="-342900">
              <a:lnSpc>
                <a:spcPct val="100000"/>
              </a:lnSpc>
              <a:spcBef>
                <a:spcPts val="600"/>
              </a:spcBef>
              <a:spcAft>
                <a:spcPts val="800"/>
              </a:spcAft>
              <a:buFont typeface="Arial" panose="020B0604020202020204" pitchFamily="34" charset="0"/>
              <a:buChar char="•"/>
              <a:tabLst>
                <a:tab pos="457200" algn="l"/>
              </a:tabLst>
            </a:pPr>
            <a:r>
              <a:rPr lang="en-US" sz="1800">
                <a:effectLst/>
                <a:cs typeface="Times New Roman" panose="02020603050405020304" pitchFamily="18" charset="0"/>
              </a:rPr>
              <a:t>Students will receive 0 points if both selections are missing or incorrect.</a:t>
            </a:r>
          </a:p>
          <a:p>
            <a:pPr marR="0" lvl="0">
              <a:lnSpc>
                <a:spcPct val="100000"/>
              </a:lnSpc>
              <a:spcBef>
                <a:spcPts val="600"/>
              </a:spcBef>
              <a:spcAft>
                <a:spcPts val="800"/>
              </a:spcAft>
              <a:tabLst>
                <a:tab pos="457200" algn="l"/>
              </a:tabLst>
            </a:pPr>
            <a:endParaRPr lang="en-US" sz="700">
              <a:effectLst/>
              <a:cs typeface="Times New Roman" panose="02020603050405020304" pitchFamily="18" charset="0"/>
            </a:endParaRPr>
          </a:p>
          <a:p>
            <a:pPr>
              <a:lnSpc>
                <a:spcPct val="100000"/>
              </a:lnSpc>
              <a:spcBef>
                <a:spcPts val="600"/>
              </a:spcBef>
            </a:pPr>
            <a:r>
              <a:rPr lang="en-US" sz="2000">
                <a:solidFill>
                  <a:schemeClr val="accent1"/>
                </a:solidFill>
              </a:rPr>
              <a:t>This student correctly selected the domain and range of the function, so they received full credit (2 points).</a:t>
            </a:r>
          </a:p>
          <a:p>
            <a:pPr>
              <a:lnSpc>
                <a:spcPct val="100000"/>
              </a:lnSpc>
            </a:pPr>
            <a:endParaRPr lang="en-US" sz="2000"/>
          </a:p>
        </p:txBody>
      </p:sp>
      <p:sp>
        <p:nvSpPr>
          <p:cNvPr id="6" name="Slide Number Placeholder 2">
            <a:extLst>
              <a:ext uri="{FF2B5EF4-FFF2-40B4-BE49-F238E27FC236}">
                <a16:creationId xmlns:a16="http://schemas.microsoft.com/office/drawing/2014/main" id="{DEF7516A-4ACA-4F6F-A763-4DC26F8D95CB}"/>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65</a:t>
            </a:fld>
            <a:endParaRPr lang="en-US"/>
          </a:p>
        </p:txBody>
      </p:sp>
    </p:spTree>
    <p:extLst>
      <p:ext uri="{BB962C8B-B14F-4D97-AF65-F5344CB8AC3E}">
        <p14:creationId xmlns:p14="http://schemas.microsoft.com/office/powerpoint/2010/main" val="1998341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1BD9-6F1E-4DB4-9EAB-A866C745DB91}"/>
              </a:ext>
            </a:extLst>
          </p:cNvPr>
          <p:cNvSpPr>
            <a:spLocks noGrp="1"/>
          </p:cNvSpPr>
          <p:nvPr>
            <p:ph type="title"/>
          </p:nvPr>
        </p:nvSpPr>
        <p:spPr>
          <a:xfrm>
            <a:off x="381000" y="363869"/>
            <a:ext cx="11430000" cy="634335"/>
          </a:xfrm>
        </p:spPr>
        <p:txBody>
          <a:bodyPr/>
          <a:lstStyle/>
          <a:p>
            <a:r>
              <a:rPr lang="en-US"/>
              <a:t>Additional Resources</a:t>
            </a:r>
          </a:p>
        </p:txBody>
      </p:sp>
      <p:sp>
        <p:nvSpPr>
          <p:cNvPr id="3" name="Content Placeholder 2">
            <a:extLst>
              <a:ext uri="{FF2B5EF4-FFF2-40B4-BE49-F238E27FC236}">
                <a16:creationId xmlns:a16="http://schemas.microsoft.com/office/drawing/2014/main" id="{FE921600-611C-4DBB-BA74-3373F507CC7B}"/>
              </a:ext>
            </a:extLst>
          </p:cNvPr>
          <p:cNvSpPr>
            <a:spLocks noGrp="1"/>
          </p:cNvSpPr>
          <p:nvPr>
            <p:ph idx="1"/>
          </p:nvPr>
        </p:nvSpPr>
        <p:spPr>
          <a:xfrm>
            <a:off x="381000" y="1357793"/>
            <a:ext cx="11430000" cy="4351338"/>
          </a:xfrm>
        </p:spPr>
        <p:txBody>
          <a:bodyPr/>
          <a:lstStyle/>
          <a:p>
            <a:r>
              <a:rPr lang="en-US"/>
              <a:t>Additional information about STAAR and STAAR Redesign is available via the following links:</a:t>
            </a:r>
          </a:p>
          <a:p>
            <a:pPr marL="342900" indent="-342900">
              <a:buFont typeface="Arial" panose="020B0604020202020204" pitchFamily="34" charset="0"/>
              <a:buChar char="•"/>
            </a:pPr>
            <a:r>
              <a:rPr lang="en-US">
                <a:hlinkClick r:id="rId2"/>
              </a:rPr>
              <a:t>STAAR Redesign Resources</a:t>
            </a:r>
            <a:endParaRPr lang="en-US"/>
          </a:p>
          <a:p>
            <a:pPr marL="342900" indent="-342900">
              <a:buFont typeface="Arial" panose="020B0604020202020204" pitchFamily="34" charset="0"/>
              <a:buChar char="•"/>
            </a:pPr>
            <a:r>
              <a:rPr lang="en-US">
                <a:hlinkClick r:id="rId3"/>
              </a:rPr>
              <a:t>STAAR Mathematics Resources</a:t>
            </a:r>
            <a:endParaRPr lang="en-US"/>
          </a:p>
          <a:p>
            <a:pPr marL="342900" indent="-342900">
              <a:buFont typeface="Arial" panose="020B0604020202020204" pitchFamily="34" charset="0"/>
              <a:buChar char="•"/>
            </a:pPr>
            <a:r>
              <a:rPr lang="en-US">
                <a:hlinkClick r:id="rId4"/>
              </a:rPr>
              <a:t>STAAR Resources for all Assessments</a:t>
            </a:r>
            <a:endParaRPr lang="en-US"/>
          </a:p>
        </p:txBody>
      </p:sp>
      <p:sp>
        <p:nvSpPr>
          <p:cNvPr id="4" name="Slide Number Placeholder 3">
            <a:extLst>
              <a:ext uri="{FF2B5EF4-FFF2-40B4-BE49-F238E27FC236}">
                <a16:creationId xmlns:a16="http://schemas.microsoft.com/office/drawing/2014/main" id="{641818E6-B5E9-458F-9D58-7FE9B0664727}"/>
              </a:ext>
            </a:extLst>
          </p:cNvPr>
          <p:cNvSpPr>
            <a:spLocks noGrp="1"/>
          </p:cNvSpPr>
          <p:nvPr>
            <p:ph type="sldNum" sz="quarter" idx="12"/>
          </p:nvPr>
        </p:nvSpPr>
        <p:spPr>
          <a:xfrm>
            <a:off x="9131894" y="6277384"/>
            <a:ext cx="2743200" cy="365125"/>
          </a:xfrm>
        </p:spPr>
        <p:txBody>
          <a:bodyPr/>
          <a:lstStyle/>
          <a:p>
            <a:fld id="{EC0AE4EB-A2F8-4CF2-9FC4-CBDD4352D706}" type="slidenum">
              <a:rPr lang="en-US" smtClean="0"/>
              <a:pPr/>
              <a:t>66</a:t>
            </a:fld>
            <a:endParaRPr lang="en-US"/>
          </a:p>
        </p:txBody>
      </p:sp>
    </p:spTree>
    <p:extLst>
      <p:ext uri="{BB962C8B-B14F-4D97-AF65-F5344CB8AC3E}">
        <p14:creationId xmlns:p14="http://schemas.microsoft.com/office/powerpoint/2010/main" val="354296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2200-FA18-4C86-AE8E-665A4150B85E}"/>
              </a:ext>
            </a:extLst>
          </p:cNvPr>
          <p:cNvSpPr>
            <a:spLocks noGrp="1"/>
          </p:cNvSpPr>
          <p:nvPr>
            <p:ph type="title"/>
          </p:nvPr>
        </p:nvSpPr>
        <p:spPr/>
        <p:txBody>
          <a:bodyPr vert="horz">
            <a:noAutofit/>
          </a:bodyPr>
          <a:lstStyle/>
          <a:p>
            <a:r>
              <a:rPr lang="en-US"/>
              <a:t>How new question types are reported in the data file</a:t>
            </a:r>
            <a:endParaRPr lang="en-US" b="0"/>
          </a:p>
        </p:txBody>
      </p:sp>
      <p:sp>
        <p:nvSpPr>
          <p:cNvPr id="13" name="Content Placeholder 2">
            <a:extLst>
              <a:ext uri="{FF2B5EF4-FFF2-40B4-BE49-F238E27FC236}">
                <a16:creationId xmlns:a16="http://schemas.microsoft.com/office/drawing/2014/main" id="{DA40360E-F7FD-44D2-A295-C3D8AADFAA0C}"/>
              </a:ext>
            </a:extLst>
          </p:cNvPr>
          <p:cNvSpPr txBox="1">
            <a:spLocks/>
          </p:cNvSpPr>
          <p:nvPr/>
        </p:nvSpPr>
        <p:spPr>
          <a:xfrm>
            <a:off x="380999" y="998204"/>
            <a:ext cx="4609011" cy="5028127"/>
          </a:xfrm>
          <a:prstGeom prst="rect">
            <a:avLst/>
          </a:prstGeom>
          <a:solidFill>
            <a:schemeClr val="bg1"/>
          </a:solidFill>
          <a:ln w="28575">
            <a:noFill/>
          </a:ln>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None/>
              <a:tabLst/>
              <a:defRPr/>
            </a:pPr>
            <a:r>
              <a:rPr lang="en-US" sz="2000">
                <a:solidFill>
                  <a:srgbClr val="0D6CB9"/>
                </a:solidFill>
                <a:latin typeface="Roboto Slab" pitchFamily="2" charset="0"/>
                <a:ea typeface="Roboto Slab" pitchFamily="2" charset="0"/>
                <a:cs typeface="Calibri"/>
                <a:sym typeface="Wingdings" panose="05000000000000000000" pitchFamily="2" charset="2"/>
              </a:rPr>
              <a:t>Districts are provided a data file that details student’s answers at an aggregate level:</a:t>
            </a:r>
            <a:endParaRPr kumimoji="0" lang="en-US" sz="2000" b="0" i="0" u="none" strike="noStrike" kern="1200" cap="none" spc="0" normalizeH="0" baseline="0" noProof="0">
              <a:ln>
                <a:noFill/>
              </a:ln>
              <a:solidFill>
                <a:srgbClr val="0D6CB9"/>
              </a:solidFill>
              <a:effectLst/>
              <a:uLnTx/>
              <a:uFillTx/>
              <a:latin typeface="Roboto Slab" pitchFamily="2" charset="0"/>
              <a:ea typeface="Roboto Slab" pitchFamily="2" charset="0"/>
              <a:cs typeface="+mn-cs"/>
            </a:endParaRPr>
          </a:p>
          <a:p>
            <a:pPr marL="233363" marR="0" lvl="0" indent="-233363"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lang="en-US" sz="1800">
                <a:solidFill>
                  <a:srgbClr val="363534"/>
                </a:solidFill>
                <a:latin typeface="Roboto Slab" pitchFamily="2" charset="0"/>
                <a:ea typeface="Roboto Slab" pitchFamily="2" charset="0"/>
              </a:rPr>
              <a:t>Actual value or texts will appear in the data file for items such as inline choice or multiple select items. </a:t>
            </a:r>
          </a:p>
          <a:p>
            <a:pPr marL="233363" marR="0" lvl="0" indent="-233363"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lang="en-US" sz="1800">
                <a:solidFill>
                  <a:srgbClr val="363534"/>
                </a:solidFill>
                <a:latin typeface="Roboto Slab" pitchFamily="2" charset="0"/>
                <a:ea typeface="Roboto Slab" pitchFamily="2" charset="0"/>
              </a:rPr>
              <a:t>For new question types such as match table grid or hot spot items, answer choices will be given identifiers.</a:t>
            </a:r>
          </a:p>
          <a:p>
            <a:pPr marL="233363" marR="0" lvl="0" indent="-233363"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lang="en-US" sz="1800">
                <a:solidFill>
                  <a:srgbClr val="363534"/>
                </a:solidFill>
                <a:latin typeface="Roboto Slab" pitchFamily="2" charset="0"/>
                <a:ea typeface="Roboto Slab" pitchFamily="2" charset="0"/>
              </a:rPr>
              <a:t>Student responses will not be transformed into a data file for some items such as graphing or number line.</a:t>
            </a:r>
          </a:p>
          <a:p>
            <a:pPr marL="233363" marR="0" lvl="0" indent="-233363"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mn-cs"/>
              </a:rPr>
              <a:t>Data files will be delivered to district users’ </a:t>
            </a:r>
            <a:r>
              <a:rPr lang="en-US" sz="1800">
                <a:solidFill>
                  <a:srgbClr val="363534"/>
                </a:solidFill>
                <a:latin typeface="Roboto Slab" pitchFamily="2" charset="0"/>
                <a:ea typeface="Roboto Slab" pitchFamily="2" charset="0"/>
              </a:rPr>
              <a:t>TIDE secure inbox.</a:t>
            </a: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200"/>
              </a:spcBef>
              <a:spcAft>
                <a:spcPts val="0"/>
              </a:spcAft>
              <a:buClr>
                <a:srgbClr val="F16038"/>
              </a:buClr>
              <a:buSzTx/>
              <a:buNone/>
              <a:tabLst/>
              <a:defRPr/>
            </a:pP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mn-cs"/>
            </a:endParaRPr>
          </a:p>
          <a:p>
            <a:pPr marL="233363" marR="0" lvl="0" indent="-233363"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mn-cs"/>
            </a:endParaRPr>
          </a:p>
        </p:txBody>
      </p:sp>
      <p:sp>
        <p:nvSpPr>
          <p:cNvPr id="18" name="Content Placeholder 2" descr="Sample question of the hot spot item.">
            <a:extLst>
              <a:ext uri="{FF2B5EF4-FFF2-40B4-BE49-F238E27FC236}">
                <a16:creationId xmlns:a16="http://schemas.microsoft.com/office/drawing/2014/main" id="{EF442D50-A594-48C0-84A0-19310867AEB0}"/>
              </a:ext>
            </a:extLst>
          </p:cNvPr>
          <p:cNvSpPr txBox="1">
            <a:spLocks/>
          </p:cNvSpPr>
          <p:nvPr/>
        </p:nvSpPr>
        <p:spPr>
          <a:xfrm>
            <a:off x="5148776" y="1435151"/>
            <a:ext cx="6454727" cy="4512803"/>
          </a:xfrm>
          <a:prstGeom prst="rect">
            <a:avLst/>
          </a:prstGeom>
          <a:solidFill>
            <a:schemeClr val="bg1">
              <a:lumMod val="95000"/>
            </a:schemeClr>
          </a:solidFill>
          <a:ln w="28575">
            <a:noFill/>
          </a:ln>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F16038"/>
              </a:buClr>
              <a:buSzTx/>
              <a:buNone/>
              <a:tabLst/>
              <a:defRPr/>
            </a:pPr>
            <a:r>
              <a:rPr kumimoji="0" lang="en-US" sz="1800" b="1" i="0" u="none" strike="noStrike" kern="1200" cap="none" spc="0" normalizeH="0" baseline="0" noProof="0">
                <a:ln>
                  <a:noFill/>
                </a:ln>
                <a:solidFill>
                  <a:srgbClr val="363534"/>
                </a:solidFill>
                <a:effectLst/>
                <a:uLnTx/>
                <a:uFillTx/>
                <a:latin typeface="Roboto Slab" pitchFamily="2" charset="0"/>
                <a:ea typeface="Roboto Slab" pitchFamily="2" charset="0"/>
                <a:cs typeface="+mn-cs"/>
              </a:rPr>
              <a:t>Sample </a:t>
            </a:r>
            <a:r>
              <a:rPr lang="en-US" sz="1800" b="1">
                <a:solidFill>
                  <a:srgbClr val="363534"/>
                </a:solidFill>
                <a:latin typeface="Roboto Slab" pitchFamily="2" charset="0"/>
                <a:ea typeface="Roboto Slab" pitchFamily="2" charset="0"/>
              </a:rPr>
              <a:t>data file output: Identifiers</a:t>
            </a:r>
            <a:endParaRPr kumimoji="0" lang="en-US" sz="1800" b="1" i="0" u="none" strike="noStrike" kern="1200" cap="none" spc="0" normalizeH="0" baseline="0" noProof="0">
              <a:ln>
                <a:noFill/>
              </a:ln>
              <a:solidFill>
                <a:srgbClr val="363534"/>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r>
              <a:rPr lang="en-US" sz="1600" b="1">
                <a:solidFill>
                  <a:srgbClr val="363534"/>
                </a:solidFill>
                <a:latin typeface="Roboto Slab" pitchFamily="2" charset="0"/>
                <a:ea typeface="Roboto Slab" pitchFamily="2" charset="0"/>
              </a:rPr>
              <a:t>For this hot spot item, each answer choice is given a corresponding identifier. In a data file, it will appear that the student selected HS_4, HS_5 (hot spot answer choice 4 and hot spot answer choice 5) for this item.</a:t>
            </a:r>
            <a:endParaRPr kumimoji="0" lang="en-US" sz="1600" b="1" i="0" u="none" strike="noStrike" kern="1200" cap="none" spc="0" normalizeH="0" baseline="0" noProof="0">
              <a:ln>
                <a:noFill/>
              </a:ln>
              <a:solidFill>
                <a:srgbClr val="363534"/>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1200"/>
              </a:spcBef>
              <a:spcAft>
                <a:spcPts val="0"/>
              </a:spcAft>
              <a:buClr>
                <a:srgbClr val="F16038"/>
              </a:buClr>
              <a:buSzTx/>
              <a:buNone/>
              <a:tabLst/>
              <a:defRPr/>
            </a:pP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mn-cs"/>
            </a:endParaRPr>
          </a:p>
          <a:p>
            <a:pPr marL="228600" marR="0" lvl="0" indent="-228600" algn="l" defTabSz="914400" rtl="0" eaLnBrk="1" fontAlgn="auto" latinLnBrk="0" hangingPunct="1">
              <a:lnSpc>
                <a:spcPct val="100000"/>
              </a:lnSpc>
              <a:spcBef>
                <a:spcPts val="120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mn-cs"/>
            </a:endParaRPr>
          </a:p>
          <a:p>
            <a:pPr marL="0" marR="0" lvl="0" indent="0" algn="l" defTabSz="914400" rtl="0" eaLnBrk="1" fontAlgn="auto" latinLnBrk="0" hangingPunct="1">
              <a:lnSpc>
                <a:spcPct val="100000"/>
              </a:lnSpc>
              <a:spcBef>
                <a:spcPts val="2400"/>
              </a:spcBef>
              <a:spcAft>
                <a:spcPts val="0"/>
              </a:spcAft>
              <a:buClr>
                <a:srgbClr val="F16038"/>
              </a:buClr>
              <a:buSzTx/>
              <a:buFont typeface="Wingdings" panose="05000000000000000000" pitchFamily="2" charset="2"/>
              <a:buNone/>
              <a:tabLst/>
              <a:defRPr/>
            </a:pPr>
            <a:endParaRPr kumimoji="0" lang="en-US" sz="1800" b="0" i="0" u="none" strike="noStrike" kern="1200" cap="none" spc="0" normalizeH="0" baseline="0" noProof="0">
              <a:ln>
                <a:noFill/>
              </a:ln>
              <a:solidFill>
                <a:srgbClr val="363534"/>
              </a:solidFill>
              <a:effectLst/>
              <a:uLnTx/>
              <a:uFillTx/>
              <a:latin typeface="Roboto Slab" pitchFamily="2" charset="0"/>
              <a:ea typeface="Roboto Slab" pitchFamily="2" charset="0"/>
              <a:cs typeface="Calibri"/>
            </a:endParaRPr>
          </a:p>
        </p:txBody>
      </p:sp>
      <p:pic>
        <p:nvPicPr>
          <p:cNvPr id="6" name="Picture 5" descr="An image of a sampler for a hot spot item.">
            <a:extLst>
              <a:ext uri="{FF2B5EF4-FFF2-40B4-BE49-F238E27FC236}">
                <a16:creationId xmlns:a16="http://schemas.microsoft.com/office/drawing/2014/main" id="{F4C2720F-36C3-43A8-8E11-793505FC10EE}"/>
              </a:ext>
            </a:extLst>
          </p:cNvPr>
          <p:cNvPicPr>
            <a:picLocks noChangeAspect="1"/>
          </p:cNvPicPr>
          <p:nvPr/>
        </p:nvPicPr>
        <p:blipFill>
          <a:blip r:embed="rId2"/>
          <a:stretch>
            <a:fillRect/>
          </a:stretch>
        </p:blipFill>
        <p:spPr>
          <a:xfrm>
            <a:off x="6629620" y="3246005"/>
            <a:ext cx="3873874" cy="2431473"/>
          </a:xfrm>
          <a:prstGeom prst="rect">
            <a:avLst/>
          </a:prstGeom>
        </p:spPr>
      </p:pic>
      <p:sp>
        <p:nvSpPr>
          <p:cNvPr id="7" name="TextBox 6">
            <a:extLst>
              <a:ext uri="{FF2B5EF4-FFF2-40B4-BE49-F238E27FC236}">
                <a16:creationId xmlns:a16="http://schemas.microsoft.com/office/drawing/2014/main" id="{97BFB7FC-C326-4C87-903B-8B38E3943389}"/>
              </a:ext>
            </a:extLst>
          </p:cNvPr>
          <p:cNvSpPr txBox="1"/>
          <p:nvPr/>
        </p:nvSpPr>
        <p:spPr>
          <a:xfrm>
            <a:off x="7180717" y="3707369"/>
            <a:ext cx="444380" cy="184666"/>
          </a:xfrm>
          <a:prstGeom prst="rect">
            <a:avLst/>
          </a:prstGeom>
          <a:solidFill>
            <a:srgbClr val="0070C0"/>
          </a:solidFill>
        </p:spPr>
        <p:txBody>
          <a:bodyPr wrap="square" lIns="0" tIns="0" rIns="0" bIns="0" rtlCol="0">
            <a:spAutoFit/>
          </a:bodyPr>
          <a:lstStyle/>
          <a:p>
            <a:pPr algn="ctr"/>
            <a:r>
              <a:rPr lang="en-US" sz="1200" b="1">
                <a:solidFill>
                  <a:schemeClr val="bg1"/>
                </a:solidFill>
              </a:rPr>
              <a:t>HS_1</a:t>
            </a:r>
          </a:p>
        </p:txBody>
      </p:sp>
      <p:sp>
        <p:nvSpPr>
          <p:cNvPr id="19" name="TextBox 18">
            <a:extLst>
              <a:ext uri="{FF2B5EF4-FFF2-40B4-BE49-F238E27FC236}">
                <a16:creationId xmlns:a16="http://schemas.microsoft.com/office/drawing/2014/main" id="{A82EDDE8-62F6-48F6-A0E3-5EE89CA3BCE8}"/>
              </a:ext>
            </a:extLst>
          </p:cNvPr>
          <p:cNvSpPr txBox="1"/>
          <p:nvPr/>
        </p:nvSpPr>
        <p:spPr>
          <a:xfrm>
            <a:off x="8883751" y="3628951"/>
            <a:ext cx="444380" cy="184666"/>
          </a:xfrm>
          <a:prstGeom prst="rect">
            <a:avLst/>
          </a:prstGeom>
          <a:solidFill>
            <a:srgbClr val="0070C0"/>
          </a:solidFill>
        </p:spPr>
        <p:txBody>
          <a:bodyPr wrap="square" lIns="0" tIns="0" rIns="0" bIns="0" rtlCol="0">
            <a:spAutoFit/>
          </a:bodyPr>
          <a:lstStyle/>
          <a:p>
            <a:pPr algn="ctr"/>
            <a:r>
              <a:rPr lang="en-US" sz="1200" b="1">
                <a:solidFill>
                  <a:schemeClr val="bg1"/>
                </a:solidFill>
              </a:rPr>
              <a:t>HS_2</a:t>
            </a:r>
          </a:p>
        </p:txBody>
      </p:sp>
      <p:sp>
        <p:nvSpPr>
          <p:cNvPr id="20" name="TextBox 19">
            <a:extLst>
              <a:ext uri="{FF2B5EF4-FFF2-40B4-BE49-F238E27FC236}">
                <a16:creationId xmlns:a16="http://schemas.microsoft.com/office/drawing/2014/main" id="{2335CD98-2829-476A-AC96-ACF78F8B6101}"/>
              </a:ext>
            </a:extLst>
          </p:cNvPr>
          <p:cNvSpPr txBox="1"/>
          <p:nvPr/>
        </p:nvSpPr>
        <p:spPr>
          <a:xfrm>
            <a:off x="8260226" y="3946760"/>
            <a:ext cx="490668" cy="182995"/>
          </a:xfrm>
          <a:prstGeom prst="rect">
            <a:avLst/>
          </a:prstGeom>
          <a:solidFill>
            <a:srgbClr val="0070C0"/>
          </a:solidFill>
        </p:spPr>
        <p:txBody>
          <a:bodyPr wrap="square" lIns="0" tIns="0" rIns="0" bIns="0" rtlCol="0">
            <a:spAutoFit/>
          </a:bodyPr>
          <a:lstStyle/>
          <a:p>
            <a:pPr algn="ctr"/>
            <a:r>
              <a:rPr lang="en-US" sz="1200" b="1">
                <a:solidFill>
                  <a:schemeClr val="bg1"/>
                </a:solidFill>
              </a:rPr>
              <a:t>HS_3</a:t>
            </a:r>
          </a:p>
        </p:txBody>
      </p:sp>
      <p:sp>
        <p:nvSpPr>
          <p:cNvPr id="21" name="TextBox 20">
            <a:extLst>
              <a:ext uri="{FF2B5EF4-FFF2-40B4-BE49-F238E27FC236}">
                <a16:creationId xmlns:a16="http://schemas.microsoft.com/office/drawing/2014/main" id="{2D3C5A43-A64C-4995-B681-8776609AEBB4}"/>
              </a:ext>
            </a:extLst>
          </p:cNvPr>
          <p:cNvSpPr txBox="1"/>
          <p:nvPr/>
        </p:nvSpPr>
        <p:spPr>
          <a:xfrm>
            <a:off x="6958527" y="5538223"/>
            <a:ext cx="444380" cy="182995"/>
          </a:xfrm>
          <a:prstGeom prst="rect">
            <a:avLst/>
          </a:prstGeom>
          <a:solidFill>
            <a:srgbClr val="0070C0"/>
          </a:solidFill>
        </p:spPr>
        <p:txBody>
          <a:bodyPr wrap="square" lIns="0" tIns="0" rIns="0" bIns="0" rtlCol="0">
            <a:spAutoFit/>
          </a:bodyPr>
          <a:lstStyle/>
          <a:p>
            <a:pPr algn="ctr"/>
            <a:r>
              <a:rPr lang="en-US" sz="1200" b="1">
                <a:solidFill>
                  <a:schemeClr val="bg1"/>
                </a:solidFill>
              </a:rPr>
              <a:t>HS_4</a:t>
            </a:r>
          </a:p>
        </p:txBody>
      </p:sp>
      <p:sp>
        <p:nvSpPr>
          <p:cNvPr id="22" name="TextBox 21">
            <a:extLst>
              <a:ext uri="{FF2B5EF4-FFF2-40B4-BE49-F238E27FC236}">
                <a16:creationId xmlns:a16="http://schemas.microsoft.com/office/drawing/2014/main" id="{F8C5F8C1-CFCC-487D-9C2C-5AABFFCB958A}"/>
              </a:ext>
            </a:extLst>
          </p:cNvPr>
          <p:cNvSpPr txBox="1"/>
          <p:nvPr/>
        </p:nvSpPr>
        <p:spPr>
          <a:xfrm>
            <a:off x="9650340" y="5477125"/>
            <a:ext cx="444380" cy="182995"/>
          </a:xfrm>
          <a:prstGeom prst="rect">
            <a:avLst/>
          </a:prstGeom>
          <a:solidFill>
            <a:srgbClr val="0070C0"/>
          </a:solidFill>
        </p:spPr>
        <p:txBody>
          <a:bodyPr wrap="square" lIns="0" tIns="0" rIns="0" bIns="0" rtlCol="0">
            <a:spAutoFit/>
          </a:bodyPr>
          <a:lstStyle/>
          <a:p>
            <a:pPr algn="ctr"/>
            <a:r>
              <a:rPr lang="en-US" sz="1200" b="1">
                <a:solidFill>
                  <a:schemeClr val="bg1"/>
                </a:solidFill>
              </a:rPr>
              <a:t>HS_5</a:t>
            </a:r>
          </a:p>
        </p:txBody>
      </p:sp>
      <p:sp>
        <p:nvSpPr>
          <p:cNvPr id="23" name="TextBox 22">
            <a:extLst>
              <a:ext uri="{FF2B5EF4-FFF2-40B4-BE49-F238E27FC236}">
                <a16:creationId xmlns:a16="http://schemas.microsoft.com/office/drawing/2014/main" id="{7EA66FA9-87A3-4A84-8089-FA6C4C92A4EF}"/>
              </a:ext>
            </a:extLst>
          </p:cNvPr>
          <p:cNvSpPr txBox="1"/>
          <p:nvPr/>
        </p:nvSpPr>
        <p:spPr>
          <a:xfrm>
            <a:off x="9780664" y="5037918"/>
            <a:ext cx="444380" cy="182995"/>
          </a:xfrm>
          <a:prstGeom prst="rect">
            <a:avLst/>
          </a:prstGeom>
          <a:solidFill>
            <a:srgbClr val="0070C0"/>
          </a:solidFill>
        </p:spPr>
        <p:txBody>
          <a:bodyPr wrap="square" lIns="0" tIns="0" rIns="0" bIns="0" rtlCol="0">
            <a:spAutoFit/>
          </a:bodyPr>
          <a:lstStyle/>
          <a:p>
            <a:pPr algn="ctr"/>
            <a:r>
              <a:rPr lang="en-US" sz="1200" b="1">
                <a:solidFill>
                  <a:schemeClr val="bg1"/>
                </a:solidFill>
              </a:rPr>
              <a:t>HS_6</a:t>
            </a:r>
          </a:p>
        </p:txBody>
      </p:sp>
      <p:sp>
        <p:nvSpPr>
          <p:cNvPr id="5" name="Slide Number Placeholder 4">
            <a:extLst>
              <a:ext uri="{FF2B5EF4-FFF2-40B4-BE49-F238E27FC236}">
                <a16:creationId xmlns:a16="http://schemas.microsoft.com/office/drawing/2014/main" id="{09737C6E-263C-48AF-8417-7C8E6D1062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0069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6FCD-C554-4A12-93F9-297A1EF31C88}"/>
              </a:ext>
            </a:extLst>
          </p:cNvPr>
          <p:cNvSpPr>
            <a:spLocks noGrp="1"/>
          </p:cNvSpPr>
          <p:nvPr>
            <p:ph type="title"/>
          </p:nvPr>
        </p:nvSpPr>
        <p:spPr/>
        <p:txBody>
          <a:bodyPr>
            <a:normAutofit fontScale="90000"/>
          </a:bodyPr>
          <a:lstStyle/>
          <a:p>
            <a:r>
              <a:rPr lang="en-US"/>
              <a:t>Scoring and Reporting Information for Each New Question Type</a:t>
            </a:r>
          </a:p>
        </p:txBody>
      </p:sp>
      <p:sp>
        <p:nvSpPr>
          <p:cNvPr id="3" name="Slide Number Placeholder 2">
            <a:extLst>
              <a:ext uri="{FF2B5EF4-FFF2-40B4-BE49-F238E27FC236}">
                <a16:creationId xmlns:a16="http://schemas.microsoft.com/office/drawing/2014/main" id="{D8E9A9B0-24F3-4A74-A8C5-E6DBB3837542}"/>
              </a:ext>
            </a:extLst>
          </p:cNvPr>
          <p:cNvSpPr>
            <a:spLocks noGrp="1"/>
          </p:cNvSpPr>
          <p:nvPr>
            <p:ph type="sldNum" sz="quarter" idx="12"/>
          </p:nvPr>
        </p:nvSpPr>
        <p:spPr/>
        <p:txBody>
          <a:bodyPr/>
          <a:lstStyle/>
          <a:p>
            <a:fld id="{EC0AE4EB-A2F8-4CF2-9FC4-CBDD4352D706}" type="slidenum">
              <a:rPr lang="en-US" smtClean="0"/>
              <a:pPr/>
              <a:t>8</a:t>
            </a:fld>
            <a:endParaRPr lang="en-US"/>
          </a:p>
        </p:txBody>
      </p:sp>
    </p:spTree>
    <p:extLst>
      <p:ext uri="{BB962C8B-B14F-4D97-AF65-F5344CB8AC3E}">
        <p14:creationId xmlns:p14="http://schemas.microsoft.com/office/powerpoint/2010/main" val="93849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64CB-2E5E-461B-B945-A927D3331870}"/>
              </a:ext>
            </a:extLst>
          </p:cNvPr>
          <p:cNvSpPr>
            <a:spLocks noGrp="1"/>
          </p:cNvSpPr>
          <p:nvPr>
            <p:ph type="title"/>
          </p:nvPr>
        </p:nvSpPr>
        <p:spPr/>
        <p:txBody>
          <a:bodyPr/>
          <a:lstStyle/>
          <a:p>
            <a:r>
              <a:rPr lang="en-US"/>
              <a:t>Overview of the scoring and reporting guide</a:t>
            </a:r>
          </a:p>
        </p:txBody>
      </p:sp>
      <p:sp>
        <p:nvSpPr>
          <p:cNvPr id="3" name="Content Placeholder 2">
            <a:extLst>
              <a:ext uri="{FF2B5EF4-FFF2-40B4-BE49-F238E27FC236}">
                <a16:creationId xmlns:a16="http://schemas.microsoft.com/office/drawing/2014/main" id="{C48BE446-E20E-4932-BBE3-E468FDB13437}"/>
              </a:ext>
            </a:extLst>
          </p:cNvPr>
          <p:cNvSpPr>
            <a:spLocks noGrp="1"/>
          </p:cNvSpPr>
          <p:nvPr>
            <p:ph idx="1"/>
          </p:nvPr>
        </p:nvSpPr>
        <p:spPr>
          <a:xfrm>
            <a:off x="381000" y="998203"/>
            <a:ext cx="11430000" cy="4811581"/>
          </a:xfrm>
        </p:spPr>
        <p:txBody>
          <a:bodyPr>
            <a:noAutofit/>
          </a:bodyPr>
          <a:lstStyle/>
          <a:p>
            <a:pPr>
              <a:lnSpc>
                <a:spcPct val="100000"/>
              </a:lnSpc>
              <a:spcBef>
                <a:spcPts val="400"/>
              </a:spcBef>
            </a:pPr>
            <a:r>
              <a:rPr lang="en-US" sz="2000"/>
              <a:t>The remainder of this resource includes information about scoring and reporting for each new question type on Mathematics tests.</a:t>
            </a:r>
          </a:p>
          <a:p>
            <a:pPr>
              <a:lnSpc>
                <a:spcPct val="100000"/>
              </a:lnSpc>
              <a:spcBef>
                <a:spcPts val="400"/>
              </a:spcBef>
            </a:pPr>
            <a:endParaRPr lang="en-US" sz="2000"/>
          </a:p>
          <a:p>
            <a:pPr>
              <a:lnSpc>
                <a:spcPct val="100000"/>
              </a:lnSpc>
              <a:spcBef>
                <a:spcPts val="400"/>
              </a:spcBef>
            </a:pPr>
            <a:r>
              <a:rPr lang="en-US" sz="2000">
                <a:highlight>
                  <a:srgbClr val="FFFFFF"/>
                </a:highlight>
              </a:rPr>
              <a:t>The first slide for each new question type is an overview that includes a definition, the possible points for the question type, and the grades which may include the question type. </a:t>
            </a:r>
          </a:p>
          <a:p>
            <a:pPr>
              <a:lnSpc>
                <a:spcPct val="100000"/>
              </a:lnSpc>
              <a:spcBef>
                <a:spcPts val="400"/>
              </a:spcBef>
            </a:pPr>
            <a:endParaRPr lang="en-US" sz="2000">
              <a:highlight>
                <a:srgbClr val="FFFFFF"/>
              </a:highlight>
            </a:endParaRPr>
          </a:p>
          <a:p>
            <a:pPr>
              <a:lnSpc>
                <a:spcPct val="100000"/>
              </a:lnSpc>
              <a:spcBef>
                <a:spcPts val="400"/>
              </a:spcBef>
            </a:pPr>
            <a:r>
              <a:rPr lang="en-US" sz="2000">
                <a:highlight>
                  <a:srgbClr val="FFFFFF"/>
                </a:highlight>
              </a:rPr>
              <a:t>Then, one or more examples of the new question type are given. Each example includes a set of slides</a:t>
            </a:r>
            <a:r>
              <a:rPr lang="en-US" sz="2000"/>
              <a:t>:</a:t>
            </a:r>
          </a:p>
          <a:p>
            <a:pPr lvl="1">
              <a:lnSpc>
                <a:spcPct val="100000"/>
              </a:lnSpc>
              <a:spcBef>
                <a:spcPts val="400"/>
              </a:spcBef>
            </a:pPr>
            <a:r>
              <a:rPr lang="en-US">
                <a:highlight>
                  <a:srgbClr val="FFFFFF"/>
                </a:highlight>
              </a:rPr>
              <a:t>Student view slides: Student view that includes the question prompt and what the student will see when they select their answer. Example student responses for each possible credit will also be given.</a:t>
            </a:r>
          </a:p>
          <a:p>
            <a:pPr lvl="1">
              <a:lnSpc>
                <a:spcPct val="100000"/>
              </a:lnSpc>
              <a:spcBef>
                <a:spcPts val="400"/>
              </a:spcBef>
            </a:pPr>
            <a:r>
              <a:rPr lang="en-US">
                <a:highlight>
                  <a:srgbClr val="FFFFFF"/>
                </a:highlight>
              </a:rPr>
              <a:t>Teacher view slide: Teacher view in the reporting system that includes the scoring model for the question type, the correct answer to the example question, and the score of the student answering the example question.</a:t>
            </a:r>
          </a:p>
        </p:txBody>
      </p:sp>
      <p:sp>
        <p:nvSpPr>
          <p:cNvPr id="4" name="Slide Number Placeholder 2">
            <a:extLst>
              <a:ext uri="{FF2B5EF4-FFF2-40B4-BE49-F238E27FC236}">
                <a16:creationId xmlns:a16="http://schemas.microsoft.com/office/drawing/2014/main" id="{9C4A784E-D568-43D4-8F41-663E446DAFCD}"/>
              </a:ext>
            </a:extLst>
          </p:cNvPr>
          <p:cNvSpPr>
            <a:spLocks noGrp="1"/>
          </p:cNvSpPr>
          <p:nvPr>
            <p:ph type="sldNum" sz="quarter" idx="12"/>
          </p:nvPr>
        </p:nvSpPr>
        <p:spPr>
          <a:xfrm>
            <a:off x="9131894" y="6277384"/>
            <a:ext cx="2743200" cy="365125"/>
          </a:xfrm>
        </p:spPr>
        <p:txBody>
          <a:bodyPr/>
          <a:lstStyle/>
          <a:p>
            <a:fld id="{0088AB57-2DBE-44A3-AE96-942C49E954BF}" type="slidenum">
              <a:rPr lang="en-US" smtClean="0"/>
              <a:t>9</a:t>
            </a:fld>
            <a:endParaRPr lang="en-US"/>
          </a:p>
        </p:txBody>
      </p:sp>
    </p:spTree>
    <p:extLst>
      <p:ext uri="{BB962C8B-B14F-4D97-AF65-F5344CB8AC3E}">
        <p14:creationId xmlns:p14="http://schemas.microsoft.com/office/powerpoint/2010/main" val="35144485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X Assessment">
  <a:themeElements>
    <a:clrScheme name="Custom 1">
      <a:dk1>
        <a:srgbClr val="363534"/>
      </a:dk1>
      <a:lt1>
        <a:sysClr val="window" lastClr="FFFFFF"/>
      </a:lt1>
      <a:dk2>
        <a:srgbClr val="012169"/>
      </a:dk2>
      <a:lt2>
        <a:srgbClr val="E7E3DB"/>
      </a:lt2>
      <a:accent1>
        <a:srgbClr val="0D6CB9"/>
      </a:accent1>
      <a:accent2>
        <a:srgbClr val="F16038"/>
      </a:accent2>
      <a:accent3>
        <a:srgbClr val="ECAF33"/>
      </a:accent3>
      <a:accent4>
        <a:srgbClr val="008482"/>
      </a:accent4>
      <a:accent5>
        <a:srgbClr val="FDE3A7"/>
      </a:accent5>
      <a:accent6>
        <a:srgbClr val="CDE0F0"/>
      </a:accent6>
      <a:hlink>
        <a:srgbClr val="0D6CB9"/>
      </a:hlink>
      <a:folHlink>
        <a:srgbClr val="0D6C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 Assessment" id="{0E423C07-F142-4FA5-9221-E034D7CDD215}" vid="{8942BCFC-0507-4117-9A82-E5DC61958967}"/>
    </a:ext>
  </a:extLst>
</a:theme>
</file>

<file path=ppt/theme/theme2.xml><?xml version="1.0" encoding="utf-8"?>
<a:theme xmlns:a="http://schemas.openxmlformats.org/drawingml/2006/main" name="1_TX Assessment">
  <a:themeElements>
    <a:clrScheme name="Custom 1">
      <a:dk1>
        <a:srgbClr val="363534"/>
      </a:dk1>
      <a:lt1>
        <a:sysClr val="window" lastClr="FFFFFF"/>
      </a:lt1>
      <a:dk2>
        <a:srgbClr val="012169"/>
      </a:dk2>
      <a:lt2>
        <a:srgbClr val="E7E3DB"/>
      </a:lt2>
      <a:accent1>
        <a:srgbClr val="0D6CB9"/>
      </a:accent1>
      <a:accent2>
        <a:srgbClr val="F16038"/>
      </a:accent2>
      <a:accent3>
        <a:srgbClr val="ECAF33"/>
      </a:accent3>
      <a:accent4>
        <a:srgbClr val="008482"/>
      </a:accent4>
      <a:accent5>
        <a:srgbClr val="FDE3A7"/>
      </a:accent5>
      <a:accent6>
        <a:srgbClr val="CDE0F0"/>
      </a:accent6>
      <a:hlink>
        <a:srgbClr val="0D6CB9"/>
      </a:hlink>
      <a:folHlink>
        <a:srgbClr val="0D6C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 Assessment" id="{0E423C07-F142-4FA5-9221-E034D7CDD215}" vid="{8942BCFC-0507-4117-9A82-E5DC619589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8a493efb8f7a8534e2051a91164d0aca">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162a8c74905fced91fe9036ccc2b134a"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D77DD9-5BBA-4AF9-A5BD-95DC7D2D03AA}">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1F5F2E-CD3C-4E5C-8B8B-A8AB6829AD43}">
  <ds:schemaRefs>
    <ds:schemaRef ds:uri="http://schemas.microsoft.com/sharepoint/v3/contenttype/forms"/>
  </ds:schemaRefs>
</ds:datastoreItem>
</file>

<file path=customXml/itemProps3.xml><?xml version="1.0" encoding="utf-8"?>
<ds:datastoreItem xmlns:ds="http://schemas.openxmlformats.org/officeDocument/2006/customXml" ds:itemID="{AED03C55-45C9-43F1-9AF3-B1AA146AC443}">
  <ds:schemaRefs>
    <ds:schemaRef ds:uri="533e3360-6378-4210-ada2-16ccdb17d2cd"/>
    <ds:schemaRef ds:uri="963efe96-9f3c-464d-8c8b-c76864a22e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TotalTime>
  <Words>4413</Words>
  <Application>Microsoft Office PowerPoint</Application>
  <PresentationFormat>Widescreen</PresentationFormat>
  <Paragraphs>443</Paragraphs>
  <Slides>66</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76" baseType="lpstr">
      <vt:lpstr>Arial</vt:lpstr>
      <vt:lpstr>Calibri</vt:lpstr>
      <vt:lpstr>Calibri Light</vt:lpstr>
      <vt:lpstr>Open Sans</vt:lpstr>
      <vt:lpstr>Roboto Slab</vt:lpstr>
      <vt:lpstr>Roboto Slab Medium</vt:lpstr>
      <vt:lpstr>Wingdings</vt:lpstr>
      <vt:lpstr>TX Assessment</vt:lpstr>
      <vt:lpstr>1_TX Assessment</vt:lpstr>
      <vt:lpstr>think-cell Slide</vt:lpstr>
      <vt:lpstr>Accompanying Guide to New Question Type Samplers: Mathematics</vt:lpstr>
      <vt:lpstr>Table of Contents</vt:lpstr>
      <vt:lpstr>This document provides a guide to navigating the new question type samplers, including scoring and reporting information</vt:lpstr>
      <vt:lpstr>State and federal laws require a redesign of Texas’s state summative assessment (STAAR), effective 2022–2023</vt:lpstr>
      <vt:lpstr>Any new question type will need to be able to meet our existing rigorous requirements for STAAR questions AND provide additional benefits</vt:lpstr>
      <vt:lpstr>The following new question types may be included in the specified Mathematics tests starting in Spring 2023</vt:lpstr>
      <vt:lpstr>How new question types are reported in the data file</vt:lpstr>
      <vt:lpstr>Scoring and Reporting Information for Each New Question Type</vt:lpstr>
      <vt:lpstr>Overview of the scoring and reporting guide</vt:lpstr>
      <vt:lpstr>Question Type: Equation Editor Question Type Overview</vt:lpstr>
      <vt:lpstr>Question Type: Equation Editor Example #1: Student view</vt:lpstr>
      <vt:lpstr>Question Type: Equation Editor Example #1: Student view</vt:lpstr>
      <vt:lpstr>Question Type: Equation Editor Example #1: Teacher view</vt:lpstr>
      <vt:lpstr>Question Type: Graphing Question Type Overview</vt:lpstr>
      <vt:lpstr>Question Type: Graphing Example #1: Student view</vt:lpstr>
      <vt:lpstr>Question Type: Graphing Example #1: Student view</vt:lpstr>
      <vt:lpstr>Question Type: Graphing Example #1: Teacher view</vt:lpstr>
      <vt:lpstr>Question Type: Graphing Example #2: Student view</vt:lpstr>
      <vt:lpstr>Question Type: Graphing Example #2: Student view</vt:lpstr>
      <vt:lpstr>Question Type: Graphing Example #2: Teacher view</vt:lpstr>
      <vt:lpstr>Question Type: Graphing Example #3: Student view</vt:lpstr>
      <vt:lpstr>Question Type: Graphing Example #3: Student view</vt:lpstr>
      <vt:lpstr>Question Type: Graphing Example #3: Teacher view</vt:lpstr>
      <vt:lpstr>Question Type: Graphing Example #4: Student view</vt:lpstr>
      <vt:lpstr>Question Type: Graphing Example #4: Student view</vt:lpstr>
      <vt:lpstr>Question Type: Graphing Example #4: Teacher view</vt:lpstr>
      <vt:lpstr>Question Type: Graphing Example #5: Student view</vt:lpstr>
      <vt:lpstr>Question Type: Graphing Example #5: Student view</vt:lpstr>
      <vt:lpstr>Question Type: Graphing Example #5: Teacher view</vt:lpstr>
      <vt:lpstr>Question Type: Inline Choice Question Type Overview</vt:lpstr>
      <vt:lpstr>Question Type: Inline Choice Example #1: Student view</vt:lpstr>
      <vt:lpstr>Question Type: Inline Choice Example #1: Student view</vt:lpstr>
      <vt:lpstr>Question Type: Inline Choice Example #1: Teacher view</vt:lpstr>
      <vt:lpstr>Question Type: Inline Choice Example #2: Student view</vt:lpstr>
      <vt:lpstr>Question Type: Inline Choice Example #2: Student view</vt:lpstr>
      <vt:lpstr>Question Type: Inline Choice Example #2: Teacher view</vt:lpstr>
      <vt:lpstr>Question Type: Hot Spot Question Type Overview</vt:lpstr>
      <vt:lpstr>Question Type: Hot Spot Example #1: Student view</vt:lpstr>
      <vt:lpstr>Question Type: Hot Spot Example #1: Student view</vt:lpstr>
      <vt:lpstr>Question Type: Hot Spot Example #1: Teacher view</vt:lpstr>
      <vt:lpstr>Question Type: Hot Spot Example #2: Student view</vt:lpstr>
      <vt:lpstr>Question Type: Hot Spot Example #2: Student view</vt:lpstr>
      <vt:lpstr>Question Type: Hot Spot Example #2: Teacher view</vt:lpstr>
      <vt:lpstr>Question Type: Fraction Model Question Type Overview</vt:lpstr>
      <vt:lpstr>Question Type: Fraction Model Example #1: Student view</vt:lpstr>
      <vt:lpstr>Question Type: Fraction Model Example #1: Student view</vt:lpstr>
      <vt:lpstr>Question Type: Fraction Model Example #1: Teacher view</vt:lpstr>
      <vt:lpstr>Question Type: Fraction Model Example #2: Student view</vt:lpstr>
      <vt:lpstr>Question Type: Fraction Model Example #2: Student view</vt:lpstr>
      <vt:lpstr>Question Type: Fraction Model Example #2: Teacher view</vt:lpstr>
      <vt:lpstr>Question Type: Drag and Drop Question Type Overview</vt:lpstr>
      <vt:lpstr>Question Type: Drag and Drop Example #1: Student view</vt:lpstr>
      <vt:lpstr>Question Type: Drag and Drop Example #1: Student view</vt:lpstr>
      <vt:lpstr>Question Type: Drag and Drop Example #1: Teacher view</vt:lpstr>
      <vt:lpstr>Question Type: Drag and Drop Example #2: Student view</vt:lpstr>
      <vt:lpstr>Question Type: Drag and Drop Example #2: Student view</vt:lpstr>
      <vt:lpstr>Question Type: Drag and Drop Example #2: Teacher view</vt:lpstr>
      <vt:lpstr>Question Type: Match Table Grid Question Type Overview</vt:lpstr>
      <vt:lpstr>Question Type: Match Table Grid Example #1: Student view</vt:lpstr>
      <vt:lpstr>Question Type: Match Table Grid Example #1: Student view</vt:lpstr>
      <vt:lpstr>Question Type: Match Table Grid Example #1: Teacher view</vt:lpstr>
      <vt:lpstr>Question Type: Multiselect Question Type Overview</vt:lpstr>
      <vt:lpstr>Question Type: Multiselect Example #1: Student view</vt:lpstr>
      <vt:lpstr>Question Type: Multiselect Example #1: Student view</vt:lpstr>
      <vt:lpstr>Question Type Multiselect Example #1: Teacher view</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Will Piferrer</dc:creator>
  <cp:lastModifiedBy>Katie Hamano</cp:lastModifiedBy>
  <cp:revision>2</cp:revision>
  <dcterms:created xsi:type="dcterms:W3CDTF">2021-12-06T02:55:19Z</dcterms:created>
  <dcterms:modified xsi:type="dcterms:W3CDTF">2022-01-26T16:48:33Z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